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7"/>
  </p:notesMasterIdLst>
  <p:sldIdLst>
    <p:sldId id="386" r:id="rId2"/>
    <p:sldId id="387" r:id="rId3"/>
    <p:sldId id="388" r:id="rId4"/>
    <p:sldId id="389" r:id="rId5"/>
    <p:sldId id="390" r:id="rId6"/>
    <p:sldId id="391" r:id="rId7"/>
    <p:sldId id="392" r:id="rId8"/>
    <p:sldId id="393" r:id="rId9"/>
    <p:sldId id="394"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413" r:id="rId29"/>
    <p:sldId id="414" r:id="rId30"/>
    <p:sldId id="415" r:id="rId31"/>
    <p:sldId id="416" r:id="rId32"/>
    <p:sldId id="417" r:id="rId33"/>
    <p:sldId id="418" r:id="rId34"/>
    <p:sldId id="419" r:id="rId35"/>
    <p:sldId id="420" r:id="rId36"/>
    <p:sldId id="421" r:id="rId37"/>
    <p:sldId id="422" r:id="rId38"/>
    <p:sldId id="423" r:id="rId39"/>
    <p:sldId id="424" r:id="rId40"/>
    <p:sldId id="425" r:id="rId41"/>
    <p:sldId id="426" r:id="rId42"/>
    <p:sldId id="347" r:id="rId43"/>
    <p:sldId id="350" r:id="rId44"/>
    <p:sldId id="384" r:id="rId45"/>
    <p:sldId id="383" r:id="rId46"/>
    <p:sldId id="369" r:id="rId47"/>
    <p:sldId id="371" r:id="rId48"/>
    <p:sldId id="372" r:id="rId49"/>
    <p:sldId id="373" r:id="rId50"/>
    <p:sldId id="375" r:id="rId51"/>
    <p:sldId id="376" r:id="rId52"/>
    <p:sldId id="377" r:id="rId53"/>
    <p:sldId id="378" r:id="rId54"/>
    <p:sldId id="379" r:id="rId55"/>
    <p:sldId id="385" r:id="rId56"/>
  </p:sldIdLst>
  <p:sldSz cx="6858000" cy="5143500"/>
  <p:notesSz cx="6858000" cy="9144000"/>
  <p:embeddedFontLst>
    <p:embeddedFont>
      <p:font typeface="Anaheim" panose="02000503000000000000" pitchFamily="2" charset="77"/>
      <p:regular r:id="rId58"/>
    </p:embeddedFont>
    <p:embeddedFont>
      <p:font typeface="Arimo" panose="020F0502020204030204" pitchFamily="34" charset="0"/>
      <p:regular r:id="rId59"/>
      <p:bold r:id="rId60"/>
      <p:italic r:id="rId61"/>
      <p:boldItalic r:id="rId62"/>
    </p:embeddedFont>
    <p:embeddedFont>
      <p:font typeface="Arimo Bold"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IBM Plex Sans SemiBold" panose="020F0502020204030204" pitchFamily="34" charset="0"/>
      <p:regular r:id="rId68"/>
      <p:bold r:id="rId69"/>
      <p:italic r:id="rId70"/>
      <p:boldItalic r:id="rId71"/>
    </p:embeddedFont>
    <p:embeddedFont>
      <p:font typeface="Jura Medium" pitchFamily="2" charset="0"/>
      <p:regular r:id="rId72"/>
      <p:bold r:id="rId73"/>
    </p:embeddedFont>
    <p:embeddedFont>
      <p:font typeface="Monda" pitchFamily="2" charset="77"/>
      <p:regular r:id="rId74"/>
      <p:bold r:id="rId75"/>
    </p:embeddedFont>
    <p:embeddedFont>
      <p:font typeface="Nunito Light" panose="020F0302020204030204" pitchFamily="34" charset="0"/>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7" userDrawn="1">
          <p15:clr>
            <a:srgbClr val="A4A3A4"/>
          </p15:clr>
        </p15:guide>
        <p15:guide id="2"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564BE-B5AF-47FE-99C9-588168A5C4E9}">
  <a:tblStyle styleId="{E64564BE-B5AF-47FE-99C9-588168A5C4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60" autoAdjust="0"/>
    <p:restoredTop sz="96197"/>
  </p:normalViewPr>
  <p:slideViewPr>
    <p:cSldViewPr snapToGrid="0">
      <p:cViewPr varScale="1">
        <p:scale>
          <a:sx n="159" d="100"/>
          <a:sy n="159" d="100"/>
        </p:scale>
        <p:origin x="1016" y="184"/>
      </p:cViewPr>
      <p:guideLst>
        <p:guide orient="horz" pos="1597"/>
        <p:guide pos="2183"/>
      </p:guideLst>
    </p:cSldViewPr>
  </p:slideViewPr>
  <p:outlineViewPr>
    <p:cViewPr>
      <p:scale>
        <a:sx n="33" d="100"/>
        <a:sy n="33" d="100"/>
      </p:scale>
      <p:origin x="0" y="-112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54dda1946d_4_27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28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d5260bdd85_0_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97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00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314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3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88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1804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47764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444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49bf47f874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49bf47f87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64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71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4dda1946d_6_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94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460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53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532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46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84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304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34487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9900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078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7378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29935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25806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21439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138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47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322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49bf47f874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49bf47f87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62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49bf47f874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49bf47f87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5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431007ba2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28247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2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098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448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786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431007ba2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648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4072739ea5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02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49bf47f874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49bf47f87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037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4dda1946d_6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753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4dda1946d_6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56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6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16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34919" y="2382600"/>
            <a:ext cx="3217500" cy="8274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2"/>
              </a:buClr>
              <a:buSzPts val="3600"/>
              <a:buNone/>
              <a:defRPr sz="3750">
                <a:solidFill>
                  <a:schemeClr val="accent2"/>
                </a:solidFill>
              </a:defRPr>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title" idx="2" hasCustomPrompt="1"/>
          </p:nvPr>
        </p:nvSpPr>
        <p:spPr>
          <a:xfrm>
            <a:off x="534919" y="1089125"/>
            <a:ext cx="1239075" cy="915900"/>
          </a:xfrm>
          <a:prstGeom prst="rect">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4500">
                <a:solidFill>
                  <a:schemeClr val="accent2"/>
                </a:solidFill>
              </a:defRPr>
            </a:lvl1pPr>
            <a:lvl2pPr lvl="1" algn="ctr" rtl="0">
              <a:spcBef>
                <a:spcPts val="0"/>
              </a:spcBef>
              <a:spcAft>
                <a:spcPts val="0"/>
              </a:spcAft>
              <a:buClr>
                <a:schemeClr val="lt1"/>
              </a:buClr>
              <a:buSzPts val="6000"/>
              <a:buNone/>
              <a:defRPr sz="4500">
                <a:solidFill>
                  <a:schemeClr val="lt1"/>
                </a:solidFill>
              </a:defRPr>
            </a:lvl2pPr>
            <a:lvl3pPr lvl="2" algn="ctr" rtl="0">
              <a:spcBef>
                <a:spcPts val="0"/>
              </a:spcBef>
              <a:spcAft>
                <a:spcPts val="0"/>
              </a:spcAft>
              <a:buClr>
                <a:schemeClr val="lt1"/>
              </a:buClr>
              <a:buSzPts val="6000"/>
              <a:buNone/>
              <a:defRPr sz="4500">
                <a:solidFill>
                  <a:schemeClr val="lt1"/>
                </a:solidFill>
              </a:defRPr>
            </a:lvl3pPr>
            <a:lvl4pPr lvl="3" algn="ctr" rtl="0">
              <a:spcBef>
                <a:spcPts val="0"/>
              </a:spcBef>
              <a:spcAft>
                <a:spcPts val="0"/>
              </a:spcAft>
              <a:buClr>
                <a:schemeClr val="lt1"/>
              </a:buClr>
              <a:buSzPts val="6000"/>
              <a:buNone/>
              <a:defRPr sz="4500">
                <a:solidFill>
                  <a:schemeClr val="lt1"/>
                </a:solidFill>
              </a:defRPr>
            </a:lvl4pPr>
            <a:lvl5pPr lvl="4" algn="ctr" rtl="0">
              <a:spcBef>
                <a:spcPts val="0"/>
              </a:spcBef>
              <a:spcAft>
                <a:spcPts val="0"/>
              </a:spcAft>
              <a:buClr>
                <a:schemeClr val="lt1"/>
              </a:buClr>
              <a:buSzPts val="6000"/>
              <a:buNone/>
              <a:defRPr sz="4500">
                <a:solidFill>
                  <a:schemeClr val="lt1"/>
                </a:solidFill>
              </a:defRPr>
            </a:lvl5pPr>
            <a:lvl6pPr lvl="5" algn="ctr" rtl="0">
              <a:spcBef>
                <a:spcPts val="0"/>
              </a:spcBef>
              <a:spcAft>
                <a:spcPts val="0"/>
              </a:spcAft>
              <a:buClr>
                <a:schemeClr val="lt1"/>
              </a:buClr>
              <a:buSzPts val="6000"/>
              <a:buNone/>
              <a:defRPr sz="4500">
                <a:solidFill>
                  <a:schemeClr val="lt1"/>
                </a:solidFill>
              </a:defRPr>
            </a:lvl6pPr>
            <a:lvl7pPr lvl="6" algn="ctr" rtl="0">
              <a:spcBef>
                <a:spcPts val="0"/>
              </a:spcBef>
              <a:spcAft>
                <a:spcPts val="0"/>
              </a:spcAft>
              <a:buClr>
                <a:schemeClr val="lt1"/>
              </a:buClr>
              <a:buSzPts val="6000"/>
              <a:buNone/>
              <a:defRPr sz="4500">
                <a:solidFill>
                  <a:schemeClr val="lt1"/>
                </a:solidFill>
              </a:defRPr>
            </a:lvl7pPr>
            <a:lvl8pPr lvl="7" algn="ctr" rtl="0">
              <a:spcBef>
                <a:spcPts val="0"/>
              </a:spcBef>
              <a:spcAft>
                <a:spcPts val="0"/>
              </a:spcAft>
              <a:buClr>
                <a:schemeClr val="lt1"/>
              </a:buClr>
              <a:buSzPts val="6000"/>
              <a:buNone/>
              <a:defRPr sz="4500">
                <a:solidFill>
                  <a:schemeClr val="lt1"/>
                </a:solidFill>
              </a:defRPr>
            </a:lvl8pPr>
            <a:lvl9pPr lvl="8" algn="ctr" rtl="0">
              <a:spcBef>
                <a:spcPts val="0"/>
              </a:spcBef>
              <a:spcAft>
                <a:spcPts val="0"/>
              </a:spcAft>
              <a:buClr>
                <a:schemeClr val="lt1"/>
              </a:buClr>
              <a:buSzPts val="6000"/>
              <a:buNone/>
              <a:defRPr sz="4500">
                <a:solidFill>
                  <a:schemeClr val="lt1"/>
                </a:solidFill>
              </a:defRPr>
            </a:lvl9pPr>
          </a:lstStyle>
          <a:p>
            <a:r>
              <a:t>xx%</a:t>
            </a:r>
          </a:p>
        </p:txBody>
      </p:sp>
      <p:sp>
        <p:nvSpPr>
          <p:cNvPr id="16" name="Google Shape;16;p3"/>
          <p:cNvSpPr txBox="1">
            <a:spLocks noGrp="1"/>
          </p:cNvSpPr>
          <p:nvPr>
            <p:ph type="subTitle" idx="1"/>
          </p:nvPr>
        </p:nvSpPr>
        <p:spPr>
          <a:xfrm>
            <a:off x="534919" y="3360725"/>
            <a:ext cx="32175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100413" y="0"/>
            <a:ext cx="1769850"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 name="Google Shape;18;p3"/>
          <p:cNvSpPr/>
          <p:nvPr/>
        </p:nvSpPr>
        <p:spPr>
          <a:xfrm>
            <a:off x="4969" y="4646550"/>
            <a:ext cx="5095350" cy="50520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9" name="Google Shape;19;p3"/>
          <p:cNvGrpSpPr/>
          <p:nvPr/>
        </p:nvGrpSpPr>
        <p:grpSpPr>
          <a:xfrm>
            <a:off x="6666750" y="203964"/>
            <a:ext cx="248400" cy="177525"/>
            <a:chOff x="8529875" y="205825"/>
            <a:chExt cx="331200" cy="177525"/>
          </a:xfrm>
        </p:grpSpPr>
        <p:cxnSp>
          <p:nvCxnSpPr>
            <p:cNvPr id="20" name="Google Shape;20;p3"/>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1" name="Google Shape;21;p3"/>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2" name="Google Shape;22;p3"/>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1">
  <p:cSld name="TITLE_ONLY_1">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261" name="Google Shape;261;p26"/>
          <p:cNvSpPr/>
          <p:nvPr/>
        </p:nvSpPr>
        <p:spPr>
          <a:xfrm rot="5400000">
            <a:off x="3376125" y="1661650"/>
            <a:ext cx="488700" cy="647505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62" name="Google Shape;262;p26"/>
          <p:cNvSpPr/>
          <p:nvPr/>
        </p:nvSpPr>
        <p:spPr>
          <a:xfrm>
            <a:off x="-17419" y="-63525"/>
            <a:ext cx="411525" cy="52152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63" name="Google Shape;263;p26"/>
          <p:cNvGrpSpPr/>
          <p:nvPr/>
        </p:nvGrpSpPr>
        <p:grpSpPr>
          <a:xfrm>
            <a:off x="6666750" y="203964"/>
            <a:ext cx="248400" cy="177525"/>
            <a:chOff x="8529875" y="205825"/>
            <a:chExt cx="331200" cy="177525"/>
          </a:xfrm>
        </p:grpSpPr>
        <p:cxnSp>
          <p:nvCxnSpPr>
            <p:cNvPr id="264" name="Google Shape;264;p26"/>
            <p:cNvCxnSpPr/>
            <p:nvPr/>
          </p:nvCxnSpPr>
          <p:spPr>
            <a:xfrm>
              <a:off x="8529875" y="2058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265" name="Google Shape;265;p26"/>
            <p:cNvCxnSpPr/>
            <p:nvPr/>
          </p:nvCxnSpPr>
          <p:spPr>
            <a:xfrm>
              <a:off x="8529875" y="2927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266" name="Google Shape;266;p26"/>
            <p:cNvCxnSpPr/>
            <p:nvPr/>
          </p:nvCxnSpPr>
          <p:spPr>
            <a:xfrm>
              <a:off x="8529875" y="383350"/>
              <a:ext cx="3312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7"/>
        <p:cNvGrpSpPr/>
        <p:nvPr/>
      </p:nvGrpSpPr>
      <p:grpSpPr>
        <a:xfrm>
          <a:off x="0" y="0"/>
          <a:ext cx="0" cy="0"/>
          <a:chOff x="0" y="0"/>
          <a:chExt cx="0" cy="0"/>
        </a:xfrm>
      </p:grpSpPr>
      <p:sp>
        <p:nvSpPr>
          <p:cNvPr id="278" name="Google Shape;278;p28"/>
          <p:cNvSpPr/>
          <p:nvPr/>
        </p:nvSpPr>
        <p:spPr>
          <a:xfrm rot="5400000">
            <a:off x="3379163" y="1664688"/>
            <a:ext cx="488700" cy="646897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79" name="Google Shape;279;p28"/>
          <p:cNvSpPr/>
          <p:nvPr/>
        </p:nvSpPr>
        <p:spPr>
          <a:xfrm>
            <a:off x="-17419" y="-63525"/>
            <a:ext cx="411525" cy="52152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80" name="Google Shape;280;p28"/>
          <p:cNvGrpSpPr/>
          <p:nvPr/>
        </p:nvGrpSpPr>
        <p:grpSpPr>
          <a:xfrm>
            <a:off x="6666750" y="203964"/>
            <a:ext cx="248400" cy="177525"/>
            <a:chOff x="8529875" y="205825"/>
            <a:chExt cx="331200" cy="177525"/>
          </a:xfrm>
        </p:grpSpPr>
        <p:cxnSp>
          <p:nvCxnSpPr>
            <p:cNvPr id="281" name="Google Shape;281;p28"/>
            <p:cNvCxnSpPr/>
            <p:nvPr/>
          </p:nvCxnSpPr>
          <p:spPr>
            <a:xfrm>
              <a:off x="8529875" y="2058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282" name="Google Shape;282;p28"/>
            <p:cNvCxnSpPr/>
            <p:nvPr/>
          </p:nvCxnSpPr>
          <p:spPr>
            <a:xfrm>
              <a:off x="8529875" y="2927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283" name="Google Shape;283;p28"/>
            <p:cNvCxnSpPr/>
            <p:nvPr/>
          </p:nvCxnSpPr>
          <p:spPr>
            <a:xfrm>
              <a:off x="8529875" y="383350"/>
              <a:ext cx="3312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4"/>
        <p:cNvGrpSpPr/>
        <p:nvPr/>
      </p:nvGrpSpPr>
      <p:grpSpPr>
        <a:xfrm>
          <a:off x="0" y="0"/>
          <a:ext cx="0" cy="0"/>
          <a:chOff x="0" y="0"/>
          <a:chExt cx="0" cy="0"/>
        </a:xfrm>
      </p:grpSpPr>
      <p:sp>
        <p:nvSpPr>
          <p:cNvPr id="285" name="Google Shape;285;p29"/>
          <p:cNvSpPr/>
          <p:nvPr/>
        </p:nvSpPr>
        <p:spPr>
          <a:xfrm rot="5400000">
            <a:off x="2984438" y="1652988"/>
            <a:ext cx="488700" cy="649237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86" name="Google Shape;286;p29"/>
          <p:cNvSpPr/>
          <p:nvPr/>
        </p:nvSpPr>
        <p:spPr>
          <a:xfrm>
            <a:off x="6456694" y="0"/>
            <a:ext cx="413775"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87" name="Google Shape;287;p29"/>
          <p:cNvGrpSpPr/>
          <p:nvPr/>
        </p:nvGrpSpPr>
        <p:grpSpPr>
          <a:xfrm>
            <a:off x="6666750" y="203964"/>
            <a:ext cx="248400" cy="177525"/>
            <a:chOff x="8529875" y="205825"/>
            <a:chExt cx="331200" cy="177525"/>
          </a:xfrm>
        </p:grpSpPr>
        <p:cxnSp>
          <p:nvCxnSpPr>
            <p:cNvPr id="288" name="Google Shape;288;p29"/>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89" name="Google Shape;289;p29"/>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90" name="Google Shape;290;p29"/>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grpSp>
        <p:nvGrpSpPr>
          <p:cNvPr id="291" name="Google Shape;291;p29"/>
          <p:cNvGrpSpPr/>
          <p:nvPr/>
        </p:nvGrpSpPr>
        <p:grpSpPr>
          <a:xfrm>
            <a:off x="212591" y="4561758"/>
            <a:ext cx="160839" cy="329448"/>
            <a:chOff x="4633900" y="4206325"/>
            <a:chExt cx="331200" cy="508800"/>
          </a:xfrm>
        </p:grpSpPr>
        <p:sp>
          <p:nvSpPr>
            <p:cNvPr id="292" name="Google Shape;292;p29"/>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293" name="Google Shape;293;p29"/>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294" name="Google Shape;294;p29"/>
            <p:cNvCxnSpPr>
              <a:stCxn id="292"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4969" y="4646550"/>
            <a:ext cx="6451650" cy="50520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5" name="Google Shape;25;p4"/>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26" name="Google Shape;26;p4"/>
          <p:cNvSpPr txBox="1">
            <a:spLocks noGrp="1"/>
          </p:cNvSpPr>
          <p:nvPr>
            <p:ph type="body" idx="1"/>
          </p:nvPr>
        </p:nvSpPr>
        <p:spPr>
          <a:xfrm>
            <a:off x="540000" y="1215751"/>
            <a:ext cx="5778000" cy="390900"/>
          </a:xfrm>
          <a:prstGeom prst="rect">
            <a:avLst/>
          </a:prstGeom>
        </p:spPr>
        <p:txBody>
          <a:bodyPr spcFirstLastPara="1" wrap="square" lIns="91425" tIns="91425" rIns="91425" bIns="91425" anchor="t" anchorCtr="0">
            <a:noAutofit/>
          </a:bodyPr>
          <a:lstStyle>
            <a:lvl1pPr marL="342900" lvl="0" indent="-238125" algn="ctr" rtl="0">
              <a:spcBef>
                <a:spcPts val="0"/>
              </a:spcBef>
              <a:spcAft>
                <a:spcPts val="0"/>
              </a:spcAft>
              <a:buSzPts val="1400"/>
              <a:buFont typeface="Nunito Light"/>
              <a:buChar char="●"/>
              <a:defRPr/>
            </a:lvl1pPr>
            <a:lvl2pPr marL="685800" lvl="1" indent="-238125" algn="ctr" rtl="0">
              <a:lnSpc>
                <a:spcPct val="100000"/>
              </a:lnSpc>
              <a:spcBef>
                <a:spcPts val="0"/>
              </a:spcBef>
              <a:spcAft>
                <a:spcPts val="0"/>
              </a:spcAft>
              <a:buSzPts val="1400"/>
              <a:buFont typeface="Nunito Light"/>
              <a:buChar char="○"/>
              <a:defRPr/>
            </a:lvl2pPr>
            <a:lvl3pPr marL="1028700" lvl="2" indent="-238125" algn="ctr" rtl="0">
              <a:lnSpc>
                <a:spcPct val="100000"/>
              </a:lnSpc>
              <a:spcBef>
                <a:spcPts val="0"/>
              </a:spcBef>
              <a:spcAft>
                <a:spcPts val="0"/>
              </a:spcAft>
              <a:buSzPts val="1400"/>
              <a:buFont typeface="Nunito Light"/>
              <a:buChar char="■"/>
              <a:defRPr/>
            </a:lvl3pPr>
            <a:lvl4pPr marL="1371600" lvl="3" indent="-238125" algn="ctr" rtl="0">
              <a:lnSpc>
                <a:spcPct val="100000"/>
              </a:lnSpc>
              <a:spcBef>
                <a:spcPts val="0"/>
              </a:spcBef>
              <a:spcAft>
                <a:spcPts val="0"/>
              </a:spcAft>
              <a:buSzPts val="1400"/>
              <a:buFont typeface="Nunito Light"/>
              <a:buChar char="●"/>
              <a:defRPr/>
            </a:lvl4pPr>
            <a:lvl5pPr marL="1714500" lvl="4" indent="-238125" algn="ctr" rtl="0">
              <a:lnSpc>
                <a:spcPct val="100000"/>
              </a:lnSpc>
              <a:spcBef>
                <a:spcPts val="0"/>
              </a:spcBef>
              <a:spcAft>
                <a:spcPts val="0"/>
              </a:spcAft>
              <a:buSzPts val="1400"/>
              <a:buFont typeface="Nunito Light"/>
              <a:buChar char="○"/>
              <a:defRPr/>
            </a:lvl5pPr>
            <a:lvl6pPr marL="2057400" lvl="5" indent="-238125" algn="ctr" rtl="0">
              <a:lnSpc>
                <a:spcPct val="100000"/>
              </a:lnSpc>
              <a:spcBef>
                <a:spcPts val="0"/>
              </a:spcBef>
              <a:spcAft>
                <a:spcPts val="0"/>
              </a:spcAft>
              <a:buSzPts val="1400"/>
              <a:buFont typeface="Nunito Light"/>
              <a:buChar char="■"/>
              <a:defRPr/>
            </a:lvl6pPr>
            <a:lvl7pPr marL="2400300" lvl="6" indent="-238125" algn="ctr" rtl="0">
              <a:lnSpc>
                <a:spcPct val="100000"/>
              </a:lnSpc>
              <a:spcBef>
                <a:spcPts val="0"/>
              </a:spcBef>
              <a:spcAft>
                <a:spcPts val="0"/>
              </a:spcAft>
              <a:buSzPts val="1400"/>
              <a:buFont typeface="Nunito Light"/>
              <a:buChar char="●"/>
              <a:defRPr/>
            </a:lvl7pPr>
            <a:lvl8pPr marL="2743200" lvl="7" indent="-238125" algn="ctr" rtl="0">
              <a:lnSpc>
                <a:spcPct val="100000"/>
              </a:lnSpc>
              <a:spcBef>
                <a:spcPts val="0"/>
              </a:spcBef>
              <a:spcAft>
                <a:spcPts val="0"/>
              </a:spcAft>
              <a:buSzPts val="1400"/>
              <a:buFont typeface="Nunito Light"/>
              <a:buChar char="○"/>
              <a:defRPr/>
            </a:lvl8pPr>
            <a:lvl9pPr marL="3086100" lvl="8" indent="-238125" algn="ctr" rtl="0">
              <a:lnSpc>
                <a:spcPct val="100000"/>
              </a:lnSpc>
              <a:spcBef>
                <a:spcPts val="0"/>
              </a:spcBef>
              <a:spcAft>
                <a:spcPts val="0"/>
              </a:spcAft>
              <a:buSzPts val="1400"/>
              <a:buFont typeface="Nunito Light"/>
              <a:buChar char="■"/>
              <a:defRPr/>
            </a:lvl9pPr>
          </a:lstStyle>
          <a:p>
            <a:endParaRPr/>
          </a:p>
        </p:txBody>
      </p:sp>
      <p:sp>
        <p:nvSpPr>
          <p:cNvPr id="27" name="Google Shape;27;p4"/>
          <p:cNvSpPr/>
          <p:nvPr/>
        </p:nvSpPr>
        <p:spPr>
          <a:xfrm>
            <a:off x="6456694" y="0"/>
            <a:ext cx="413775"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8" name="Google Shape;28;p4"/>
          <p:cNvGrpSpPr/>
          <p:nvPr/>
        </p:nvGrpSpPr>
        <p:grpSpPr>
          <a:xfrm>
            <a:off x="6666750" y="203964"/>
            <a:ext cx="248400" cy="177525"/>
            <a:chOff x="8529875" y="205825"/>
            <a:chExt cx="331200" cy="177525"/>
          </a:xfrm>
        </p:grpSpPr>
        <p:cxnSp>
          <p:nvCxnSpPr>
            <p:cNvPr id="29" name="Google Shape;29;p4"/>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30" name="Google Shape;30;p4"/>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31" name="Google Shape;31;p4"/>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3"/>
        <p:cNvGrpSpPr/>
        <p:nvPr/>
      </p:nvGrpSpPr>
      <p:grpSpPr>
        <a:xfrm>
          <a:off x="0" y="0"/>
          <a:ext cx="0" cy="0"/>
          <a:chOff x="0" y="0"/>
          <a:chExt cx="0" cy="0"/>
        </a:xfrm>
      </p:grpSpPr>
      <p:sp>
        <p:nvSpPr>
          <p:cNvPr id="94" name="Google Shape;94;p13"/>
          <p:cNvSpPr/>
          <p:nvPr/>
        </p:nvSpPr>
        <p:spPr>
          <a:xfrm rot="5400000">
            <a:off x="3379163" y="1664688"/>
            <a:ext cx="488700" cy="646897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95" name="Google Shape;95;p13"/>
          <p:cNvSpPr txBox="1">
            <a:spLocks noGrp="1"/>
          </p:cNvSpPr>
          <p:nvPr>
            <p:ph type="subTitle" idx="1"/>
          </p:nvPr>
        </p:nvSpPr>
        <p:spPr>
          <a:xfrm>
            <a:off x="957469" y="2570043"/>
            <a:ext cx="1443150" cy="48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9pPr>
          </a:lstStyle>
          <a:p>
            <a:endParaRPr/>
          </a:p>
        </p:txBody>
      </p:sp>
      <p:sp>
        <p:nvSpPr>
          <p:cNvPr id="96" name="Google Shape;96;p13"/>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97" name="Google Shape;97;p13"/>
          <p:cNvSpPr txBox="1">
            <a:spLocks noGrp="1"/>
          </p:cNvSpPr>
          <p:nvPr>
            <p:ph type="subTitle" idx="2"/>
          </p:nvPr>
        </p:nvSpPr>
        <p:spPr>
          <a:xfrm>
            <a:off x="957469" y="3054325"/>
            <a:ext cx="1443150" cy="91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title" idx="3" hasCustomPrompt="1"/>
          </p:nvPr>
        </p:nvSpPr>
        <p:spPr>
          <a:xfrm>
            <a:off x="957469" y="1835150"/>
            <a:ext cx="727650" cy="484800"/>
          </a:xfrm>
          <a:prstGeom prst="rect">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None/>
              <a:defRPr>
                <a:solidFill>
                  <a:schemeClr val="accent2"/>
                </a:solidFill>
              </a:defRPr>
            </a:lvl1pPr>
            <a:lvl2pPr lvl="1" algn="ctr" rtl="0">
              <a:spcBef>
                <a:spcPts val="0"/>
              </a:spcBef>
              <a:spcAft>
                <a:spcPts val="0"/>
              </a:spcAft>
              <a:buClr>
                <a:schemeClr val="accent2"/>
              </a:buClr>
              <a:buSzPts val="3500"/>
              <a:buNone/>
              <a:defRPr>
                <a:solidFill>
                  <a:schemeClr val="accent2"/>
                </a:solidFill>
              </a:defRPr>
            </a:lvl2pPr>
            <a:lvl3pPr lvl="2" algn="ctr" rtl="0">
              <a:spcBef>
                <a:spcPts val="0"/>
              </a:spcBef>
              <a:spcAft>
                <a:spcPts val="0"/>
              </a:spcAft>
              <a:buClr>
                <a:schemeClr val="accent2"/>
              </a:buClr>
              <a:buSzPts val="3500"/>
              <a:buNone/>
              <a:defRPr>
                <a:solidFill>
                  <a:schemeClr val="accent2"/>
                </a:solidFill>
              </a:defRPr>
            </a:lvl3pPr>
            <a:lvl4pPr lvl="3" algn="ctr" rtl="0">
              <a:spcBef>
                <a:spcPts val="0"/>
              </a:spcBef>
              <a:spcAft>
                <a:spcPts val="0"/>
              </a:spcAft>
              <a:buClr>
                <a:schemeClr val="accent2"/>
              </a:buClr>
              <a:buSzPts val="3500"/>
              <a:buNone/>
              <a:defRPr>
                <a:solidFill>
                  <a:schemeClr val="accent2"/>
                </a:solidFill>
              </a:defRPr>
            </a:lvl4pPr>
            <a:lvl5pPr lvl="4" algn="ctr" rtl="0">
              <a:spcBef>
                <a:spcPts val="0"/>
              </a:spcBef>
              <a:spcAft>
                <a:spcPts val="0"/>
              </a:spcAft>
              <a:buClr>
                <a:schemeClr val="accent2"/>
              </a:buClr>
              <a:buSzPts val="3500"/>
              <a:buNone/>
              <a:defRPr>
                <a:solidFill>
                  <a:schemeClr val="accent2"/>
                </a:solidFill>
              </a:defRPr>
            </a:lvl5pPr>
            <a:lvl6pPr lvl="5" algn="ctr" rtl="0">
              <a:spcBef>
                <a:spcPts val="0"/>
              </a:spcBef>
              <a:spcAft>
                <a:spcPts val="0"/>
              </a:spcAft>
              <a:buClr>
                <a:schemeClr val="accent2"/>
              </a:buClr>
              <a:buSzPts val="3500"/>
              <a:buNone/>
              <a:defRPr>
                <a:solidFill>
                  <a:schemeClr val="accent2"/>
                </a:solidFill>
              </a:defRPr>
            </a:lvl6pPr>
            <a:lvl7pPr lvl="6" algn="ctr" rtl="0">
              <a:spcBef>
                <a:spcPts val="0"/>
              </a:spcBef>
              <a:spcAft>
                <a:spcPts val="0"/>
              </a:spcAft>
              <a:buClr>
                <a:schemeClr val="accent2"/>
              </a:buClr>
              <a:buSzPts val="3500"/>
              <a:buNone/>
              <a:defRPr>
                <a:solidFill>
                  <a:schemeClr val="accent2"/>
                </a:solidFill>
              </a:defRPr>
            </a:lvl7pPr>
            <a:lvl8pPr lvl="7" algn="ctr" rtl="0">
              <a:spcBef>
                <a:spcPts val="0"/>
              </a:spcBef>
              <a:spcAft>
                <a:spcPts val="0"/>
              </a:spcAft>
              <a:buClr>
                <a:schemeClr val="accent2"/>
              </a:buClr>
              <a:buSzPts val="3500"/>
              <a:buNone/>
              <a:defRPr>
                <a:solidFill>
                  <a:schemeClr val="accent2"/>
                </a:solidFill>
              </a:defRPr>
            </a:lvl8pPr>
            <a:lvl9pPr lvl="8" algn="ctr" rtl="0">
              <a:spcBef>
                <a:spcPts val="0"/>
              </a:spcBef>
              <a:spcAft>
                <a:spcPts val="0"/>
              </a:spcAft>
              <a:buClr>
                <a:schemeClr val="accent2"/>
              </a:buClr>
              <a:buSzPts val="3500"/>
              <a:buNone/>
              <a:defRPr>
                <a:solidFill>
                  <a:schemeClr val="accent2"/>
                </a:solidFill>
              </a:defRPr>
            </a:lvl9pPr>
          </a:lstStyle>
          <a:p>
            <a:r>
              <a:t>xx%</a:t>
            </a:r>
          </a:p>
        </p:txBody>
      </p:sp>
      <p:sp>
        <p:nvSpPr>
          <p:cNvPr id="99" name="Google Shape;99;p13"/>
          <p:cNvSpPr/>
          <p:nvPr/>
        </p:nvSpPr>
        <p:spPr>
          <a:xfrm>
            <a:off x="-17419" y="-63525"/>
            <a:ext cx="411525" cy="52152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00" name="Google Shape;100;p13"/>
          <p:cNvSpPr txBox="1">
            <a:spLocks noGrp="1"/>
          </p:cNvSpPr>
          <p:nvPr>
            <p:ph type="subTitle" idx="4"/>
          </p:nvPr>
        </p:nvSpPr>
        <p:spPr>
          <a:xfrm>
            <a:off x="2707418" y="2570043"/>
            <a:ext cx="1443150" cy="48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9pPr>
          </a:lstStyle>
          <a:p>
            <a:endParaRPr/>
          </a:p>
        </p:txBody>
      </p:sp>
      <p:sp>
        <p:nvSpPr>
          <p:cNvPr id="101" name="Google Shape;101;p13"/>
          <p:cNvSpPr txBox="1">
            <a:spLocks noGrp="1"/>
          </p:cNvSpPr>
          <p:nvPr>
            <p:ph type="subTitle" idx="5"/>
          </p:nvPr>
        </p:nvSpPr>
        <p:spPr>
          <a:xfrm>
            <a:off x="2707416" y="3054325"/>
            <a:ext cx="1443150" cy="91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2" name="Google Shape;102;p13"/>
          <p:cNvSpPr txBox="1">
            <a:spLocks noGrp="1"/>
          </p:cNvSpPr>
          <p:nvPr>
            <p:ph type="title" idx="6" hasCustomPrompt="1"/>
          </p:nvPr>
        </p:nvSpPr>
        <p:spPr>
          <a:xfrm>
            <a:off x="2707430" y="1835150"/>
            <a:ext cx="727650" cy="484800"/>
          </a:xfrm>
          <a:prstGeom prst="rect">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None/>
              <a:defRPr>
                <a:solidFill>
                  <a:schemeClr val="accent2"/>
                </a:solidFill>
              </a:defRPr>
            </a:lvl1pPr>
            <a:lvl2pPr lvl="1" algn="ctr" rtl="0">
              <a:spcBef>
                <a:spcPts val="0"/>
              </a:spcBef>
              <a:spcAft>
                <a:spcPts val="0"/>
              </a:spcAft>
              <a:buClr>
                <a:schemeClr val="accent2"/>
              </a:buClr>
              <a:buSzPts val="3500"/>
              <a:buNone/>
              <a:defRPr>
                <a:solidFill>
                  <a:schemeClr val="accent2"/>
                </a:solidFill>
              </a:defRPr>
            </a:lvl2pPr>
            <a:lvl3pPr lvl="2" algn="ctr" rtl="0">
              <a:spcBef>
                <a:spcPts val="0"/>
              </a:spcBef>
              <a:spcAft>
                <a:spcPts val="0"/>
              </a:spcAft>
              <a:buClr>
                <a:schemeClr val="accent2"/>
              </a:buClr>
              <a:buSzPts val="3500"/>
              <a:buNone/>
              <a:defRPr>
                <a:solidFill>
                  <a:schemeClr val="accent2"/>
                </a:solidFill>
              </a:defRPr>
            </a:lvl3pPr>
            <a:lvl4pPr lvl="3" algn="ctr" rtl="0">
              <a:spcBef>
                <a:spcPts val="0"/>
              </a:spcBef>
              <a:spcAft>
                <a:spcPts val="0"/>
              </a:spcAft>
              <a:buClr>
                <a:schemeClr val="accent2"/>
              </a:buClr>
              <a:buSzPts val="3500"/>
              <a:buNone/>
              <a:defRPr>
                <a:solidFill>
                  <a:schemeClr val="accent2"/>
                </a:solidFill>
              </a:defRPr>
            </a:lvl4pPr>
            <a:lvl5pPr lvl="4" algn="ctr" rtl="0">
              <a:spcBef>
                <a:spcPts val="0"/>
              </a:spcBef>
              <a:spcAft>
                <a:spcPts val="0"/>
              </a:spcAft>
              <a:buClr>
                <a:schemeClr val="accent2"/>
              </a:buClr>
              <a:buSzPts val="3500"/>
              <a:buNone/>
              <a:defRPr>
                <a:solidFill>
                  <a:schemeClr val="accent2"/>
                </a:solidFill>
              </a:defRPr>
            </a:lvl5pPr>
            <a:lvl6pPr lvl="5" algn="ctr" rtl="0">
              <a:spcBef>
                <a:spcPts val="0"/>
              </a:spcBef>
              <a:spcAft>
                <a:spcPts val="0"/>
              </a:spcAft>
              <a:buClr>
                <a:schemeClr val="accent2"/>
              </a:buClr>
              <a:buSzPts val="3500"/>
              <a:buNone/>
              <a:defRPr>
                <a:solidFill>
                  <a:schemeClr val="accent2"/>
                </a:solidFill>
              </a:defRPr>
            </a:lvl6pPr>
            <a:lvl7pPr lvl="6" algn="ctr" rtl="0">
              <a:spcBef>
                <a:spcPts val="0"/>
              </a:spcBef>
              <a:spcAft>
                <a:spcPts val="0"/>
              </a:spcAft>
              <a:buClr>
                <a:schemeClr val="accent2"/>
              </a:buClr>
              <a:buSzPts val="3500"/>
              <a:buNone/>
              <a:defRPr>
                <a:solidFill>
                  <a:schemeClr val="accent2"/>
                </a:solidFill>
              </a:defRPr>
            </a:lvl7pPr>
            <a:lvl8pPr lvl="7" algn="ctr" rtl="0">
              <a:spcBef>
                <a:spcPts val="0"/>
              </a:spcBef>
              <a:spcAft>
                <a:spcPts val="0"/>
              </a:spcAft>
              <a:buClr>
                <a:schemeClr val="accent2"/>
              </a:buClr>
              <a:buSzPts val="3500"/>
              <a:buNone/>
              <a:defRPr>
                <a:solidFill>
                  <a:schemeClr val="accent2"/>
                </a:solidFill>
              </a:defRPr>
            </a:lvl8pPr>
            <a:lvl9pPr lvl="8" algn="ctr" rtl="0">
              <a:spcBef>
                <a:spcPts val="0"/>
              </a:spcBef>
              <a:spcAft>
                <a:spcPts val="0"/>
              </a:spcAft>
              <a:buClr>
                <a:schemeClr val="accent2"/>
              </a:buClr>
              <a:buSzPts val="3500"/>
              <a:buNone/>
              <a:defRPr>
                <a:solidFill>
                  <a:schemeClr val="accent2"/>
                </a:solidFill>
              </a:defRPr>
            </a:lvl9pPr>
          </a:lstStyle>
          <a:p>
            <a:r>
              <a:t>xx%</a:t>
            </a:r>
          </a:p>
        </p:txBody>
      </p:sp>
      <p:sp>
        <p:nvSpPr>
          <p:cNvPr id="103" name="Google Shape;103;p13"/>
          <p:cNvSpPr txBox="1">
            <a:spLocks noGrp="1"/>
          </p:cNvSpPr>
          <p:nvPr>
            <p:ph type="subTitle" idx="7"/>
          </p:nvPr>
        </p:nvSpPr>
        <p:spPr>
          <a:xfrm>
            <a:off x="4457384" y="2570043"/>
            <a:ext cx="1443150" cy="484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200"/>
              <a:buFont typeface="Monda"/>
              <a:buNone/>
              <a:defRPr sz="1650" b="1">
                <a:solidFill>
                  <a:schemeClr val="accent2"/>
                </a:solidFill>
                <a:latin typeface="Monda"/>
                <a:ea typeface="Monda"/>
                <a:cs typeface="Monda"/>
                <a:sym typeface="Monda"/>
              </a:defRPr>
            </a:lvl9pPr>
          </a:lstStyle>
          <a:p>
            <a:endParaRPr/>
          </a:p>
        </p:txBody>
      </p:sp>
      <p:sp>
        <p:nvSpPr>
          <p:cNvPr id="104" name="Google Shape;104;p13"/>
          <p:cNvSpPr txBox="1">
            <a:spLocks noGrp="1"/>
          </p:cNvSpPr>
          <p:nvPr>
            <p:ph type="subTitle" idx="8"/>
          </p:nvPr>
        </p:nvSpPr>
        <p:spPr>
          <a:xfrm>
            <a:off x="4457382" y="3054325"/>
            <a:ext cx="1443150" cy="91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9" hasCustomPrompt="1"/>
          </p:nvPr>
        </p:nvSpPr>
        <p:spPr>
          <a:xfrm>
            <a:off x="4457381" y="1835150"/>
            <a:ext cx="727650" cy="484800"/>
          </a:xfrm>
          <a:prstGeom prst="rect">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None/>
              <a:defRPr>
                <a:solidFill>
                  <a:schemeClr val="accent2"/>
                </a:solidFill>
              </a:defRPr>
            </a:lvl1pPr>
            <a:lvl2pPr lvl="1" algn="ctr" rtl="0">
              <a:spcBef>
                <a:spcPts val="0"/>
              </a:spcBef>
              <a:spcAft>
                <a:spcPts val="0"/>
              </a:spcAft>
              <a:buClr>
                <a:schemeClr val="accent2"/>
              </a:buClr>
              <a:buSzPts val="3500"/>
              <a:buNone/>
              <a:defRPr>
                <a:solidFill>
                  <a:schemeClr val="accent2"/>
                </a:solidFill>
              </a:defRPr>
            </a:lvl2pPr>
            <a:lvl3pPr lvl="2" algn="ctr" rtl="0">
              <a:spcBef>
                <a:spcPts val="0"/>
              </a:spcBef>
              <a:spcAft>
                <a:spcPts val="0"/>
              </a:spcAft>
              <a:buClr>
                <a:schemeClr val="accent2"/>
              </a:buClr>
              <a:buSzPts val="3500"/>
              <a:buNone/>
              <a:defRPr>
                <a:solidFill>
                  <a:schemeClr val="accent2"/>
                </a:solidFill>
              </a:defRPr>
            </a:lvl3pPr>
            <a:lvl4pPr lvl="3" algn="ctr" rtl="0">
              <a:spcBef>
                <a:spcPts val="0"/>
              </a:spcBef>
              <a:spcAft>
                <a:spcPts val="0"/>
              </a:spcAft>
              <a:buClr>
                <a:schemeClr val="accent2"/>
              </a:buClr>
              <a:buSzPts val="3500"/>
              <a:buNone/>
              <a:defRPr>
                <a:solidFill>
                  <a:schemeClr val="accent2"/>
                </a:solidFill>
              </a:defRPr>
            </a:lvl4pPr>
            <a:lvl5pPr lvl="4" algn="ctr" rtl="0">
              <a:spcBef>
                <a:spcPts val="0"/>
              </a:spcBef>
              <a:spcAft>
                <a:spcPts val="0"/>
              </a:spcAft>
              <a:buClr>
                <a:schemeClr val="accent2"/>
              </a:buClr>
              <a:buSzPts val="3500"/>
              <a:buNone/>
              <a:defRPr>
                <a:solidFill>
                  <a:schemeClr val="accent2"/>
                </a:solidFill>
              </a:defRPr>
            </a:lvl5pPr>
            <a:lvl6pPr lvl="5" algn="ctr" rtl="0">
              <a:spcBef>
                <a:spcPts val="0"/>
              </a:spcBef>
              <a:spcAft>
                <a:spcPts val="0"/>
              </a:spcAft>
              <a:buClr>
                <a:schemeClr val="accent2"/>
              </a:buClr>
              <a:buSzPts val="3500"/>
              <a:buNone/>
              <a:defRPr>
                <a:solidFill>
                  <a:schemeClr val="accent2"/>
                </a:solidFill>
              </a:defRPr>
            </a:lvl6pPr>
            <a:lvl7pPr lvl="6" algn="ctr" rtl="0">
              <a:spcBef>
                <a:spcPts val="0"/>
              </a:spcBef>
              <a:spcAft>
                <a:spcPts val="0"/>
              </a:spcAft>
              <a:buClr>
                <a:schemeClr val="accent2"/>
              </a:buClr>
              <a:buSzPts val="3500"/>
              <a:buNone/>
              <a:defRPr>
                <a:solidFill>
                  <a:schemeClr val="accent2"/>
                </a:solidFill>
              </a:defRPr>
            </a:lvl7pPr>
            <a:lvl8pPr lvl="7" algn="ctr" rtl="0">
              <a:spcBef>
                <a:spcPts val="0"/>
              </a:spcBef>
              <a:spcAft>
                <a:spcPts val="0"/>
              </a:spcAft>
              <a:buClr>
                <a:schemeClr val="accent2"/>
              </a:buClr>
              <a:buSzPts val="3500"/>
              <a:buNone/>
              <a:defRPr>
                <a:solidFill>
                  <a:schemeClr val="accent2"/>
                </a:solidFill>
              </a:defRPr>
            </a:lvl8pPr>
            <a:lvl9pPr lvl="8" algn="ctr" rtl="0">
              <a:spcBef>
                <a:spcPts val="0"/>
              </a:spcBef>
              <a:spcAft>
                <a:spcPts val="0"/>
              </a:spcAft>
              <a:buClr>
                <a:schemeClr val="accent2"/>
              </a:buClr>
              <a:buSzPts val="3500"/>
              <a:buNone/>
              <a:defRPr>
                <a:solidFill>
                  <a:schemeClr val="accent2"/>
                </a:solidFill>
              </a:defRPr>
            </a:lvl9pPr>
          </a:lstStyle>
          <a:p>
            <a:r>
              <a:t>xx%</a:t>
            </a:r>
          </a:p>
        </p:txBody>
      </p:sp>
      <p:grpSp>
        <p:nvGrpSpPr>
          <p:cNvPr id="106" name="Google Shape;106;p13"/>
          <p:cNvGrpSpPr/>
          <p:nvPr/>
        </p:nvGrpSpPr>
        <p:grpSpPr>
          <a:xfrm>
            <a:off x="6666750" y="203964"/>
            <a:ext cx="248400" cy="177525"/>
            <a:chOff x="8529875" y="205825"/>
            <a:chExt cx="331200" cy="177525"/>
          </a:xfrm>
        </p:grpSpPr>
        <p:cxnSp>
          <p:nvCxnSpPr>
            <p:cNvPr id="107" name="Google Shape;107;p13"/>
            <p:cNvCxnSpPr/>
            <p:nvPr/>
          </p:nvCxnSpPr>
          <p:spPr>
            <a:xfrm>
              <a:off x="8529875" y="2058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108" name="Google Shape;108;p13"/>
            <p:cNvCxnSpPr/>
            <p:nvPr/>
          </p:nvCxnSpPr>
          <p:spPr>
            <a:xfrm>
              <a:off x="8529875" y="2927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109" name="Google Shape;109;p13"/>
            <p:cNvCxnSpPr/>
            <p:nvPr/>
          </p:nvCxnSpPr>
          <p:spPr>
            <a:xfrm>
              <a:off x="8529875" y="383350"/>
              <a:ext cx="3312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_1">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3097031" y="2382600"/>
            <a:ext cx="3226050" cy="82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2"/>
              </a:buClr>
              <a:buSzPts val="3600"/>
              <a:buNone/>
              <a:defRPr sz="3750">
                <a:solidFill>
                  <a:schemeClr val="accent2"/>
                </a:solidFill>
              </a:defRPr>
            </a:lvl1pPr>
            <a:lvl2pPr lvl="1" algn="r" rtl="0">
              <a:spcBef>
                <a:spcPts val="0"/>
              </a:spcBef>
              <a:spcAft>
                <a:spcPts val="0"/>
              </a:spcAft>
              <a:buSzPts val="3600"/>
              <a:buNone/>
              <a:defRPr sz="2700"/>
            </a:lvl2pPr>
            <a:lvl3pPr lvl="2" algn="r" rtl="0">
              <a:spcBef>
                <a:spcPts val="0"/>
              </a:spcBef>
              <a:spcAft>
                <a:spcPts val="0"/>
              </a:spcAft>
              <a:buSzPts val="3600"/>
              <a:buNone/>
              <a:defRPr sz="2700"/>
            </a:lvl3pPr>
            <a:lvl4pPr lvl="3" algn="r" rtl="0">
              <a:spcBef>
                <a:spcPts val="0"/>
              </a:spcBef>
              <a:spcAft>
                <a:spcPts val="0"/>
              </a:spcAft>
              <a:buSzPts val="3600"/>
              <a:buNone/>
              <a:defRPr sz="2700"/>
            </a:lvl4pPr>
            <a:lvl5pPr lvl="4" algn="r" rtl="0">
              <a:spcBef>
                <a:spcPts val="0"/>
              </a:spcBef>
              <a:spcAft>
                <a:spcPts val="0"/>
              </a:spcAft>
              <a:buSzPts val="3600"/>
              <a:buNone/>
              <a:defRPr sz="2700"/>
            </a:lvl5pPr>
            <a:lvl6pPr lvl="5" algn="r" rtl="0">
              <a:spcBef>
                <a:spcPts val="0"/>
              </a:spcBef>
              <a:spcAft>
                <a:spcPts val="0"/>
              </a:spcAft>
              <a:buSzPts val="3600"/>
              <a:buNone/>
              <a:defRPr sz="2700"/>
            </a:lvl6pPr>
            <a:lvl7pPr lvl="6" algn="r" rtl="0">
              <a:spcBef>
                <a:spcPts val="0"/>
              </a:spcBef>
              <a:spcAft>
                <a:spcPts val="0"/>
              </a:spcAft>
              <a:buSzPts val="3600"/>
              <a:buNone/>
              <a:defRPr sz="2700"/>
            </a:lvl7pPr>
            <a:lvl8pPr lvl="7" algn="r" rtl="0">
              <a:spcBef>
                <a:spcPts val="0"/>
              </a:spcBef>
              <a:spcAft>
                <a:spcPts val="0"/>
              </a:spcAft>
              <a:buSzPts val="3600"/>
              <a:buNone/>
              <a:defRPr sz="2700"/>
            </a:lvl8pPr>
            <a:lvl9pPr lvl="8" algn="r" rtl="0">
              <a:spcBef>
                <a:spcPts val="0"/>
              </a:spcBef>
              <a:spcAft>
                <a:spcPts val="0"/>
              </a:spcAft>
              <a:buSzPts val="3600"/>
              <a:buNone/>
              <a:defRPr sz="2700"/>
            </a:lvl9pPr>
          </a:lstStyle>
          <a:p>
            <a:endParaRPr/>
          </a:p>
        </p:txBody>
      </p:sp>
      <p:sp>
        <p:nvSpPr>
          <p:cNvPr id="121" name="Google Shape;121;p15"/>
          <p:cNvSpPr txBox="1">
            <a:spLocks noGrp="1"/>
          </p:cNvSpPr>
          <p:nvPr>
            <p:ph type="title" idx="2" hasCustomPrompt="1"/>
          </p:nvPr>
        </p:nvSpPr>
        <p:spPr>
          <a:xfrm>
            <a:off x="5084006" y="1089125"/>
            <a:ext cx="1239075" cy="915900"/>
          </a:xfrm>
          <a:prstGeom prst="rect">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4500">
                <a:solidFill>
                  <a:schemeClr val="accent2"/>
                </a:solidFill>
              </a:defRPr>
            </a:lvl1pPr>
            <a:lvl2pPr lvl="1" algn="ctr" rtl="0">
              <a:spcBef>
                <a:spcPts val="0"/>
              </a:spcBef>
              <a:spcAft>
                <a:spcPts val="0"/>
              </a:spcAft>
              <a:buClr>
                <a:schemeClr val="lt1"/>
              </a:buClr>
              <a:buSzPts val="6000"/>
              <a:buNone/>
              <a:defRPr sz="4500">
                <a:solidFill>
                  <a:schemeClr val="lt1"/>
                </a:solidFill>
              </a:defRPr>
            </a:lvl2pPr>
            <a:lvl3pPr lvl="2" algn="ctr" rtl="0">
              <a:spcBef>
                <a:spcPts val="0"/>
              </a:spcBef>
              <a:spcAft>
                <a:spcPts val="0"/>
              </a:spcAft>
              <a:buClr>
                <a:schemeClr val="lt1"/>
              </a:buClr>
              <a:buSzPts val="6000"/>
              <a:buNone/>
              <a:defRPr sz="4500">
                <a:solidFill>
                  <a:schemeClr val="lt1"/>
                </a:solidFill>
              </a:defRPr>
            </a:lvl3pPr>
            <a:lvl4pPr lvl="3" algn="ctr" rtl="0">
              <a:spcBef>
                <a:spcPts val="0"/>
              </a:spcBef>
              <a:spcAft>
                <a:spcPts val="0"/>
              </a:spcAft>
              <a:buClr>
                <a:schemeClr val="lt1"/>
              </a:buClr>
              <a:buSzPts val="6000"/>
              <a:buNone/>
              <a:defRPr sz="4500">
                <a:solidFill>
                  <a:schemeClr val="lt1"/>
                </a:solidFill>
              </a:defRPr>
            </a:lvl4pPr>
            <a:lvl5pPr lvl="4" algn="ctr" rtl="0">
              <a:spcBef>
                <a:spcPts val="0"/>
              </a:spcBef>
              <a:spcAft>
                <a:spcPts val="0"/>
              </a:spcAft>
              <a:buClr>
                <a:schemeClr val="lt1"/>
              </a:buClr>
              <a:buSzPts val="6000"/>
              <a:buNone/>
              <a:defRPr sz="4500">
                <a:solidFill>
                  <a:schemeClr val="lt1"/>
                </a:solidFill>
              </a:defRPr>
            </a:lvl5pPr>
            <a:lvl6pPr lvl="5" algn="ctr" rtl="0">
              <a:spcBef>
                <a:spcPts val="0"/>
              </a:spcBef>
              <a:spcAft>
                <a:spcPts val="0"/>
              </a:spcAft>
              <a:buClr>
                <a:schemeClr val="lt1"/>
              </a:buClr>
              <a:buSzPts val="6000"/>
              <a:buNone/>
              <a:defRPr sz="4500">
                <a:solidFill>
                  <a:schemeClr val="lt1"/>
                </a:solidFill>
              </a:defRPr>
            </a:lvl6pPr>
            <a:lvl7pPr lvl="6" algn="ctr" rtl="0">
              <a:spcBef>
                <a:spcPts val="0"/>
              </a:spcBef>
              <a:spcAft>
                <a:spcPts val="0"/>
              </a:spcAft>
              <a:buClr>
                <a:schemeClr val="lt1"/>
              </a:buClr>
              <a:buSzPts val="6000"/>
              <a:buNone/>
              <a:defRPr sz="4500">
                <a:solidFill>
                  <a:schemeClr val="lt1"/>
                </a:solidFill>
              </a:defRPr>
            </a:lvl7pPr>
            <a:lvl8pPr lvl="7" algn="ctr" rtl="0">
              <a:spcBef>
                <a:spcPts val="0"/>
              </a:spcBef>
              <a:spcAft>
                <a:spcPts val="0"/>
              </a:spcAft>
              <a:buClr>
                <a:schemeClr val="lt1"/>
              </a:buClr>
              <a:buSzPts val="6000"/>
              <a:buNone/>
              <a:defRPr sz="4500">
                <a:solidFill>
                  <a:schemeClr val="lt1"/>
                </a:solidFill>
              </a:defRPr>
            </a:lvl8pPr>
            <a:lvl9pPr lvl="8" algn="ctr" rtl="0">
              <a:spcBef>
                <a:spcPts val="0"/>
              </a:spcBef>
              <a:spcAft>
                <a:spcPts val="0"/>
              </a:spcAft>
              <a:buClr>
                <a:schemeClr val="lt1"/>
              </a:buClr>
              <a:buSzPts val="6000"/>
              <a:buNone/>
              <a:defRPr sz="4500">
                <a:solidFill>
                  <a:schemeClr val="lt1"/>
                </a:solidFill>
              </a:defRPr>
            </a:lvl9pPr>
          </a:lstStyle>
          <a:p>
            <a:r>
              <a:t>xx%</a:t>
            </a:r>
          </a:p>
        </p:txBody>
      </p:sp>
      <p:sp>
        <p:nvSpPr>
          <p:cNvPr id="122" name="Google Shape;122;p15"/>
          <p:cNvSpPr txBox="1">
            <a:spLocks noGrp="1"/>
          </p:cNvSpPr>
          <p:nvPr>
            <p:ph type="subTitle" idx="1"/>
          </p:nvPr>
        </p:nvSpPr>
        <p:spPr>
          <a:xfrm>
            <a:off x="3097031" y="3210000"/>
            <a:ext cx="3226050" cy="375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200"/>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sp>
        <p:nvSpPr>
          <p:cNvPr id="123" name="Google Shape;123;p15"/>
          <p:cNvSpPr/>
          <p:nvPr/>
        </p:nvSpPr>
        <p:spPr>
          <a:xfrm flipH="1">
            <a:off x="-7303" y="0"/>
            <a:ext cx="1769850"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24" name="Google Shape;124;p15"/>
          <p:cNvSpPr/>
          <p:nvPr/>
        </p:nvSpPr>
        <p:spPr>
          <a:xfrm flipH="1">
            <a:off x="1762650" y="4646550"/>
            <a:ext cx="5095350" cy="50520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25" name="Google Shape;125;p15"/>
          <p:cNvGrpSpPr/>
          <p:nvPr/>
        </p:nvGrpSpPr>
        <p:grpSpPr>
          <a:xfrm flipH="1">
            <a:off x="-52190" y="203964"/>
            <a:ext cx="248400" cy="177525"/>
            <a:chOff x="8529875" y="205825"/>
            <a:chExt cx="331200" cy="177525"/>
          </a:xfrm>
        </p:grpSpPr>
        <p:cxnSp>
          <p:nvCxnSpPr>
            <p:cNvPr id="126" name="Google Shape;126;p15"/>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27" name="Google Shape;127;p15"/>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28" name="Google Shape;128;p15"/>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7"/>
        <p:cNvGrpSpPr/>
        <p:nvPr/>
      </p:nvGrpSpPr>
      <p:grpSpPr>
        <a:xfrm>
          <a:off x="0" y="0"/>
          <a:ext cx="0" cy="0"/>
          <a:chOff x="0" y="0"/>
          <a:chExt cx="0" cy="0"/>
        </a:xfrm>
      </p:grpSpPr>
      <p:sp>
        <p:nvSpPr>
          <p:cNvPr id="158" name="Google Shape;158;p19"/>
          <p:cNvSpPr/>
          <p:nvPr/>
        </p:nvSpPr>
        <p:spPr>
          <a:xfrm rot="5400000">
            <a:off x="2985263" y="1661213"/>
            <a:ext cx="498300" cy="646897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59" name="Google Shape;159;p19"/>
          <p:cNvSpPr/>
          <p:nvPr/>
        </p:nvSpPr>
        <p:spPr>
          <a:xfrm>
            <a:off x="6456694" y="0"/>
            <a:ext cx="413775"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60" name="Google Shape;160;p19"/>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61" name="Google Shape;161;p19"/>
          <p:cNvSpPr txBox="1">
            <a:spLocks noGrp="1"/>
          </p:cNvSpPr>
          <p:nvPr>
            <p:ph type="subTitle" idx="1"/>
          </p:nvPr>
        </p:nvSpPr>
        <p:spPr>
          <a:xfrm>
            <a:off x="3591264" y="2828425"/>
            <a:ext cx="2301075" cy="1155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2" name="Google Shape;162;p19"/>
          <p:cNvSpPr txBox="1">
            <a:spLocks noGrp="1"/>
          </p:cNvSpPr>
          <p:nvPr>
            <p:ph type="subTitle" idx="2"/>
          </p:nvPr>
        </p:nvSpPr>
        <p:spPr>
          <a:xfrm>
            <a:off x="628125" y="2828425"/>
            <a:ext cx="2301075" cy="1155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63" name="Google Shape;163;p19"/>
          <p:cNvSpPr txBox="1">
            <a:spLocks noGrp="1"/>
          </p:cNvSpPr>
          <p:nvPr>
            <p:ph type="subTitle" idx="3"/>
          </p:nvPr>
        </p:nvSpPr>
        <p:spPr>
          <a:xfrm>
            <a:off x="628135" y="2269525"/>
            <a:ext cx="2301075" cy="558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164" name="Google Shape;164;p19"/>
          <p:cNvSpPr txBox="1">
            <a:spLocks noGrp="1"/>
          </p:cNvSpPr>
          <p:nvPr>
            <p:ph type="subTitle" idx="4"/>
          </p:nvPr>
        </p:nvSpPr>
        <p:spPr>
          <a:xfrm>
            <a:off x="3591278" y="2269525"/>
            <a:ext cx="2301075" cy="558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grpSp>
        <p:nvGrpSpPr>
          <p:cNvPr id="165" name="Google Shape;165;p19"/>
          <p:cNvGrpSpPr/>
          <p:nvPr/>
        </p:nvGrpSpPr>
        <p:grpSpPr>
          <a:xfrm>
            <a:off x="6666750" y="203964"/>
            <a:ext cx="248400" cy="177525"/>
            <a:chOff x="8529875" y="205825"/>
            <a:chExt cx="331200" cy="177525"/>
          </a:xfrm>
        </p:grpSpPr>
        <p:cxnSp>
          <p:nvCxnSpPr>
            <p:cNvPr id="166" name="Google Shape;166;p19"/>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67" name="Google Shape;167;p19"/>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68" name="Google Shape;168;p19"/>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9"/>
        <p:cNvGrpSpPr/>
        <p:nvPr/>
      </p:nvGrpSpPr>
      <p:grpSpPr>
        <a:xfrm>
          <a:off x="0" y="0"/>
          <a:ext cx="0" cy="0"/>
          <a:chOff x="0" y="0"/>
          <a:chExt cx="0" cy="0"/>
        </a:xfrm>
      </p:grpSpPr>
      <p:sp>
        <p:nvSpPr>
          <p:cNvPr id="170" name="Google Shape;170;p20"/>
          <p:cNvSpPr/>
          <p:nvPr/>
        </p:nvSpPr>
        <p:spPr>
          <a:xfrm rot="5400000">
            <a:off x="2987475" y="1649950"/>
            <a:ext cx="488700" cy="649845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71" name="Google Shape;171;p20"/>
          <p:cNvSpPr/>
          <p:nvPr/>
        </p:nvSpPr>
        <p:spPr>
          <a:xfrm>
            <a:off x="6456694" y="0"/>
            <a:ext cx="413775"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72" name="Google Shape;172;p20"/>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73" name="Google Shape;173;p20"/>
          <p:cNvSpPr txBox="1">
            <a:spLocks noGrp="1"/>
          </p:cNvSpPr>
          <p:nvPr>
            <p:ph type="subTitle" idx="1"/>
          </p:nvPr>
        </p:nvSpPr>
        <p:spPr>
          <a:xfrm>
            <a:off x="3369586" y="1667625"/>
            <a:ext cx="2440575" cy="254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74" name="Google Shape;174;p20"/>
          <p:cNvSpPr txBox="1">
            <a:spLocks noGrp="1"/>
          </p:cNvSpPr>
          <p:nvPr>
            <p:ph type="subTitle" idx="2"/>
          </p:nvPr>
        </p:nvSpPr>
        <p:spPr>
          <a:xfrm>
            <a:off x="653250" y="1667625"/>
            <a:ext cx="2440575" cy="254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75" name="Google Shape;175;p20"/>
          <p:cNvGrpSpPr/>
          <p:nvPr/>
        </p:nvGrpSpPr>
        <p:grpSpPr>
          <a:xfrm>
            <a:off x="6666750" y="203964"/>
            <a:ext cx="248400" cy="177525"/>
            <a:chOff x="8529875" y="205825"/>
            <a:chExt cx="331200" cy="177525"/>
          </a:xfrm>
        </p:grpSpPr>
        <p:cxnSp>
          <p:nvCxnSpPr>
            <p:cNvPr id="176" name="Google Shape;176;p20"/>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77" name="Google Shape;177;p20"/>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178" name="Google Shape;178;p20"/>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81" name="Google Shape;181;p21"/>
          <p:cNvSpPr txBox="1">
            <a:spLocks noGrp="1"/>
          </p:cNvSpPr>
          <p:nvPr>
            <p:ph type="subTitle" idx="1"/>
          </p:nvPr>
        </p:nvSpPr>
        <p:spPr>
          <a:xfrm>
            <a:off x="653284" y="3091979"/>
            <a:ext cx="1729125" cy="1015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2" name="Google Shape;182;p21"/>
          <p:cNvSpPr txBox="1">
            <a:spLocks noGrp="1"/>
          </p:cNvSpPr>
          <p:nvPr>
            <p:ph type="subTitle" idx="2"/>
          </p:nvPr>
        </p:nvSpPr>
        <p:spPr>
          <a:xfrm>
            <a:off x="2564436" y="3091979"/>
            <a:ext cx="1729125" cy="1015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3" name="Google Shape;183;p21"/>
          <p:cNvSpPr txBox="1">
            <a:spLocks noGrp="1"/>
          </p:cNvSpPr>
          <p:nvPr>
            <p:ph type="subTitle" idx="3"/>
          </p:nvPr>
        </p:nvSpPr>
        <p:spPr>
          <a:xfrm>
            <a:off x="4475592" y="3091979"/>
            <a:ext cx="1729125" cy="1015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05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4" name="Google Shape;184;p21"/>
          <p:cNvSpPr txBox="1">
            <a:spLocks noGrp="1"/>
          </p:cNvSpPr>
          <p:nvPr>
            <p:ph type="subTitle" idx="4"/>
          </p:nvPr>
        </p:nvSpPr>
        <p:spPr>
          <a:xfrm>
            <a:off x="653284" y="2431975"/>
            <a:ext cx="1729125" cy="66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185" name="Google Shape;185;p21"/>
          <p:cNvSpPr txBox="1">
            <a:spLocks noGrp="1"/>
          </p:cNvSpPr>
          <p:nvPr>
            <p:ph type="subTitle" idx="5"/>
          </p:nvPr>
        </p:nvSpPr>
        <p:spPr>
          <a:xfrm>
            <a:off x="2564439" y="2431975"/>
            <a:ext cx="1729125" cy="66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186" name="Google Shape;186;p21"/>
          <p:cNvSpPr txBox="1">
            <a:spLocks noGrp="1"/>
          </p:cNvSpPr>
          <p:nvPr>
            <p:ph type="subTitle" idx="6"/>
          </p:nvPr>
        </p:nvSpPr>
        <p:spPr>
          <a:xfrm>
            <a:off x="4475593" y="2431975"/>
            <a:ext cx="1729125" cy="66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187" name="Google Shape;187;p21"/>
          <p:cNvSpPr/>
          <p:nvPr/>
        </p:nvSpPr>
        <p:spPr>
          <a:xfrm rot="5400000">
            <a:off x="3368888" y="1654538"/>
            <a:ext cx="497100" cy="648112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88" name="Google Shape;188;p21"/>
          <p:cNvSpPr/>
          <p:nvPr/>
        </p:nvSpPr>
        <p:spPr>
          <a:xfrm>
            <a:off x="-17419" y="-63525"/>
            <a:ext cx="411525" cy="52152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89" name="Google Shape;189;p21"/>
          <p:cNvGrpSpPr/>
          <p:nvPr/>
        </p:nvGrpSpPr>
        <p:grpSpPr>
          <a:xfrm>
            <a:off x="6666750" y="203964"/>
            <a:ext cx="248400" cy="177525"/>
            <a:chOff x="8529875" y="205825"/>
            <a:chExt cx="331200" cy="177525"/>
          </a:xfrm>
        </p:grpSpPr>
        <p:cxnSp>
          <p:nvCxnSpPr>
            <p:cNvPr id="190" name="Google Shape;190;p21"/>
            <p:cNvCxnSpPr/>
            <p:nvPr/>
          </p:nvCxnSpPr>
          <p:spPr>
            <a:xfrm>
              <a:off x="8529875" y="2058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191" name="Google Shape;191;p21"/>
            <p:cNvCxnSpPr/>
            <p:nvPr/>
          </p:nvCxnSpPr>
          <p:spPr>
            <a:xfrm>
              <a:off x="8529875" y="292725"/>
              <a:ext cx="331200" cy="0"/>
            </a:xfrm>
            <a:prstGeom prst="straightConnector1">
              <a:avLst/>
            </a:prstGeom>
            <a:noFill/>
            <a:ln w="19050" cap="flat" cmpd="sng">
              <a:solidFill>
                <a:schemeClr val="accent2"/>
              </a:solidFill>
              <a:prstDash val="solid"/>
              <a:round/>
              <a:headEnd type="none" w="med" len="med"/>
              <a:tailEnd type="none" w="med" len="med"/>
            </a:ln>
          </p:spPr>
        </p:cxnSp>
        <p:cxnSp>
          <p:nvCxnSpPr>
            <p:cNvPr id="192" name="Google Shape;192;p21"/>
            <p:cNvCxnSpPr/>
            <p:nvPr/>
          </p:nvCxnSpPr>
          <p:spPr>
            <a:xfrm>
              <a:off x="8529875" y="383350"/>
              <a:ext cx="3312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3"/>
        <p:cNvGrpSpPr/>
        <p:nvPr/>
      </p:nvGrpSpPr>
      <p:grpSpPr>
        <a:xfrm>
          <a:off x="0" y="0"/>
          <a:ext cx="0" cy="0"/>
          <a:chOff x="0" y="0"/>
          <a:chExt cx="0" cy="0"/>
        </a:xfrm>
      </p:grpSpPr>
      <p:sp>
        <p:nvSpPr>
          <p:cNvPr id="194" name="Google Shape;194;p22"/>
          <p:cNvSpPr/>
          <p:nvPr/>
        </p:nvSpPr>
        <p:spPr>
          <a:xfrm rot="5400000">
            <a:off x="2986313" y="1642838"/>
            <a:ext cx="497100" cy="6504525"/>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95" name="Google Shape;195;p22"/>
          <p:cNvSpPr/>
          <p:nvPr/>
        </p:nvSpPr>
        <p:spPr>
          <a:xfrm>
            <a:off x="6456694" y="0"/>
            <a:ext cx="413775" cy="5151600"/>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96" name="Google Shape;196;p22"/>
          <p:cNvSpPr txBox="1">
            <a:spLocks noGrp="1"/>
          </p:cNvSpPr>
          <p:nvPr>
            <p:ph type="title"/>
          </p:nvPr>
        </p:nvSpPr>
        <p:spPr>
          <a:xfrm>
            <a:off x="540000" y="44502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500"/>
              <a:buNone/>
              <a:defRPr>
                <a:solidFill>
                  <a:schemeClr val="accent2"/>
                </a:solidFill>
              </a:defRPr>
            </a:lvl1pPr>
            <a:lvl2pPr lvl="1" rtl="0">
              <a:spcBef>
                <a:spcPts val="0"/>
              </a:spcBef>
              <a:spcAft>
                <a:spcPts val="0"/>
              </a:spcAft>
              <a:buClr>
                <a:schemeClr val="accent2"/>
              </a:buClr>
              <a:buSzPts val="3500"/>
              <a:buNone/>
              <a:defRPr>
                <a:solidFill>
                  <a:schemeClr val="accent2"/>
                </a:solidFill>
              </a:defRPr>
            </a:lvl2pPr>
            <a:lvl3pPr lvl="2" rtl="0">
              <a:spcBef>
                <a:spcPts val="0"/>
              </a:spcBef>
              <a:spcAft>
                <a:spcPts val="0"/>
              </a:spcAft>
              <a:buClr>
                <a:schemeClr val="accent2"/>
              </a:buClr>
              <a:buSzPts val="3500"/>
              <a:buNone/>
              <a:defRPr>
                <a:solidFill>
                  <a:schemeClr val="accent2"/>
                </a:solidFill>
              </a:defRPr>
            </a:lvl3pPr>
            <a:lvl4pPr lvl="3" rtl="0">
              <a:spcBef>
                <a:spcPts val="0"/>
              </a:spcBef>
              <a:spcAft>
                <a:spcPts val="0"/>
              </a:spcAft>
              <a:buClr>
                <a:schemeClr val="accent2"/>
              </a:buClr>
              <a:buSzPts val="3500"/>
              <a:buNone/>
              <a:defRPr>
                <a:solidFill>
                  <a:schemeClr val="accent2"/>
                </a:solidFill>
              </a:defRPr>
            </a:lvl4pPr>
            <a:lvl5pPr lvl="4" rtl="0">
              <a:spcBef>
                <a:spcPts val="0"/>
              </a:spcBef>
              <a:spcAft>
                <a:spcPts val="0"/>
              </a:spcAft>
              <a:buClr>
                <a:schemeClr val="accent2"/>
              </a:buClr>
              <a:buSzPts val="3500"/>
              <a:buNone/>
              <a:defRPr>
                <a:solidFill>
                  <a:schemeClr val="accent2"/>
                </a:solidFill>
              </a:defRPr>
            </a:lvl5pPr>
            <a:lvl6pPr lvl="5" rtl="0">
              <a:spcBef>
                <a:spcPts val="0"/>
              </a:spcBef>
              <a:spcAft>
                <a:spcPts val="0"/>
              </a:spcAft>
              <a:buClr>
                <a:schemeClr val="accent2"/>
              </a:buClr>
              <a:buSzPts val="3500"/>
              <a:buNone/>
              <a:defRPr>
                <a:solidFill>
                  <a:schemeClr val="accent2"/>
                </a:solidFill>
              </a:defRPr>
            </a:lvl6pPr>
            <a:lvl7pPr lvl="6" rtl="0">
              <a:spcBef>
                <a:spcPts val="0"/>
              </a:spcBef>
              <a:spcAft>
                <a:spcPts val="0"/>
              </a:spcAft>
              <a:buClr>
                <a:schemeClr val="accent2"/>
              </a:buClr>
              <a:buSzPts val="3500"/>
              <a:buNone/>
              <a:defRPr>
                <a:solidFill>
                  <a:schemeClr val="accent2"/>
                </a:solidFill>
              </a:defRPr>
            </a:lvl7pPr>
            <a:lvl8pPr lvl="7" rtl="0">
              <a:spcBef>
                <a:spcPts val="0"/>
              </a:spcBef>
              <a:spcAft>
                <a:spcPts val="0"/>
              </a:spcAft>
              <a:buClr>
                <a:schemeClr val="accent2"/>
              </a:buClr>
              <a:buSzPts val="3500"/>
              <a:buNone/>
              <a:defRPr>
                <a:solidFill>
                  <a:schemeClr val="accent2"/>
                </a:solidFill>
              </a:defRPr>
            </a:lvl8pPr>
            <a:lvl9pPr lvl="8" rtl="0">
              <a:spcBef>
                <a:spcPts val="0"/>
              </a:spcBef>
              <a:spcAft>
                <a:spcPts val="0"/>
              </a:spcAft>
              <a:buClr>
                <a:schemeClr val="accent2"/>
              </a:buClr>
              <a:buSzPts val="3500"/>
              <a:buNone/>
              <a:defRPr>
                <a:solidFill>
                  <a:schemeClr val="accent2"/>
                </a:solidFill>
              </a:defRPr>
            </a:lvl9pPr>
          </a:lstStyle>
          <a:p>
            <a:endParaRPr/>
          </a:p>
        </p:txBody>
      </p:sp>
      <p:sp>
        <p:nvSpPr>
          <p:cNvPr id="197" name="Google Shape;197;p22"/>
          <p:cNvSpPr txBox="1">
            <a:spLocks noGrp="1"/>
          </p:cNvSpPr>
          <p:nvPr>
            <p:ph type="subTitle" idx="1"/>
          </p:nvPr>
        </p:nvSpPr>
        <p:spPr>
          <a:xfrm>
            <a:off x="534919" y="3125405"/>
            <a:ext cx="1300050" cy="8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2"/>
          <p:cNvSpPr txBox="1">
            <a:spLocks noGrp="1"/>
          </p:cNvSpPr>
          <p:nvPr>
            <p:ph type="subTitle" idx="2"/>
          </p:nvPr>
        </p:nvSpPr>
        <p:spPr>
          <a:xfrm>
            <a:off x="2027606" y="3125405"/>
            <a:ext cx="1300050" cy="8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9" name="Google Shape;199;p22"/>
          <p:cNvSpPr txBox="1">
            <a:spLocks noGrp="1"/>
          </p:cNvSpPr>
          <p:nvPr>
            <p:ph type="subTitle" idx="3"/>
          </p:nvPr>
        </p:nvSpPr>
        <p:spPr>
          <a:xfrm>
            <a:off x="3520293" y="3125275"/>
            <a:ext cx="1300050" cy="8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22"/>
          <p:cNvSpPr txBox="1">
            <a:spLocks noGrp="1"/>
          </p:cNvSpPr>
          <p:nvPr>
            <p:ph type="subTitle" idx="4"/>
          </p:nvPr>
        </p:nvSpPr>
        <p:spPr>
          <a:xfrm>
            <a:off x="5012981" y="3125275"/>
            <a:ext cx="1300050" cy="86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05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1" name="Google Shape;201;p22"/>
          <p:cNvSpPr txBox="1">
            <a:spLocks noGrp="1"/>
          </p:cNvSpPr>
          <p:nvPr>
            <p:ph type="subTitle" idx="5"/>
          </p:nvPr>
        </p:nvSpPr>
        <p:spPr>
          <a:xfrm>
            <a:off x="534919" y="2619775"/>
            <a:ext cx="130005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202" name="Google Shape;202;p22"/>
          <p:cNvSpPr txBox="1">
            <a:spLocks noGrp="1"/>
          </p:cNvSpPr>
          <p:nvPr>
            <p:ph type="subTitle" idx="6"/>
          </p:nvPr>
        </p:nvSpPr>
        <p:spPr>
          <a:xfrm>
            <a:off x="3520290" y="2619775"/>
            <a:ext cx="130005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203" name="Google Shape;203;p22"/>
          <p:cNvSpPr txBox="1">
            <a:spLocks noGrp="1"/>
          </p:cNvSpPr>
          <p:nvPr>
            <p:ph type="subTitle" idx="7"/>
          </p:nvPr>
        </p:nvSpPr>
        <p:spPr>
          <a:xfrm>
            <a:off x="2027605" y="2619775"/>
            <a:ext cx="130005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sp>
        <p:nvSpPr>
          <p:cNvPr id="204" name="Google Shape;204;p22"/>
          <p:cNvSpPr txBox="1">
            <a:spLocks noGrp="1"/>
          </p:cNvSpPr>
          <p:nvPr>
            <p:ph type="subTitle" idx="8"/>
          </p:nvPr>
        </p:nvSpPr>
        <p:spPr>
          <a:xfrm>
            <a:off x="5012976" y="2619775"/>
            <a:ext cx="1300050" cy="505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1pPr>
            <a:lvl2pPr lvl="1"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2pPr>
            <a:lvl3pPr lvl="2"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3pPr>
            <a:lvl4pPr lvl="3"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4pPr>
            <a:lvl5pPr lvl="4"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5pPr>
            <a:lvl6pPr lvl="5"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6pPr>
            <a:lvl7pPr lvl="6"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7pPr>
            <a:lvl8pPr lvl="7"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8pPr>
            <a:lvl9pPr lvl="8" rtl="0">
              <a:lnSpc>
                <a:spcPct val="100000"/>
              </a:lnSpc>
              <a:spcBef>
                <a:spcPts val="0"/>
              </a:spcBef>
              <a:spcAft>
                <a:spcPts val="0"/>
              </a:spcAft>
              <a:buClr>
                <a:schemeClr val="accent2"/>
              </a:buClr>
              <a:buSzPts val="2400"/>
              <a:buFont typeface="Monda"/>
              <a:buNone/>
              <a:defRPr sz="1800" b="1">
                <a:solidFill>
                  <a:schemeClr val="accent2"/>
                </a:solidFill>
                <a:latin typeface="Monda"/>
                <a:ea typeface="Monda"/>
                <a:cs typeface="Monda"/>
                <a:sym typeface="Monda"/>
              </a:defRPr>
            </a:lvl9pPr>
          </a:lstStyle>
          <a:p>
            <a:endParaRPr/>
          </a:p>
        </p:txBody>
      </p:sp>
      <p:grpSp>
        <p:nvGrpSpPr>
          <p:cNvPr id="205" name="Google Shape;205;p22"/>
          <p:cNvGrpSpPr/>
          <p:nvPr/>
        </p:nvGrpSpPr>
        <p:grpSpPr>
          <a:xfrm>
            <a:off x="6666750" y="203964"/>
            <a:ext cx="248400" cy="177525"/>
            <a:chOff x="8529875" y="205825"/>
            <a:chExt cx="331200" cy="177525"/>
          </a:xfrm>
        </p:grpSpPr>
        <p:cxnSp>
          <p:nvCxnSpPr>
            <p:cNvPr id="206" name="Google Shape;206;p22"/>
            <p:cNvCxnSpPr/>
            <p:nvPr/>
          </p:nvCxnSpPr>
          <p:spPr>
            <a:xfrm>
              <a:off x="8529875" y="2058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07" name="Google Shape;207;p22"/>
            <p:cNvCxnSpPr/>
            <p:nvPr/>
          </p:nvCxnSpPr>
          <p:spPr>
            <a:xfrm>
              <a:off x="8529875" y="292725"/>
              <a:ext cx="331200" cy="0"/>
            </a:xfrm>
            <a:prstGeom prst="straightConnector1">
              <a:avLst/>
            </a:prstGeom>
            <a:noFill/>
            <a:ln w="19050" cap="flat" cmpd="sng">
              <a:solidFill>
                <a:schemeClr val="lt1"/>
              </a:solidFill>
              <a:prstDash val="solid"/>
              <a:round/>
              <a:headEnd type="none" w="med" len="med"/>
              <a:tailEnd type="none" w="med" len="med"/>
            </a:ln>
          </p:spPr>
        </p:cxnSp>
        <p:cxnSp>
          <p:nvCxnSpPr>
            <p:cNvPr id="208" name="Google Shape;208;p22"/>
            <p:cNvCxnSpPr/>
            <p:nvPr/>
          </p:nvCxnSpPr>
          <p:spPr>
            <a:xfrm>
              <a:off x="8529875" y="383350"/>
              <a:ext cx="3312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4919" y="445025"/>
            <a:ext cx="5788125"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1pPr>
            <a:lvl2pPr lvl="1"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2pPr>
            <a:lvl3pPr lvl="2"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3pPr>
            <a:lvl4pPr lvl="3"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4pPr>
            <a:lvl5pPr lvl="4"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5pPr>
            <a:lvl6pPr lvl="5"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6pPr>
            <a:lvl7pPr lvl="6"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7pPr>
            <a:lvl8pPr lvl="7"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8pPr>
            <a:lvl9pPr lvl="8" rtl="0">
              <a:spcBef>
                <a:spcPts val="0"/>
              </a:spcBef>
              <a:spcAft>
                <a:spcPts val="0"/>
              </a:spcAft>
              <a:buClr>
                <a:schemeClr val="dk1"/>
              </a:buClr>
              <a:buSzPts val="3500"/>
              <a:buFont typeface="Monda"/>
              <a:buNone/>
              <a:defRPr sz="3500" b="1">
                <a:solidFill>
                  <a:schemeClr val="dk1"/>
                </a:solidFill>
                <a:latin typeface="Monda"/>
                <a:ea typeface="Monda"/>
                <a:cs typeface="Monda"/>
                <a:sym typeface="Monda"/>
              </a:defRPr>
            </a:lvl9pPr>
          </a:lstStyle>
          <a:p>
            <a:endParaRPr/>
          </a:p>
        </p:txBody>
      </p:sp>
      <p:sp>
        <p:nvSpPr>
          <p:cNvPr id="7" name="Google Shape;7;p1"/>
          <p:cNvSpPr txBox="1">
            <a:spLocks noGrp="1"/>
          </p:cNvSpPr>
          <p:nvPr>
            <p:ph type="body" idx="1"/>
          </p:nvPr>
        </p:nvSpPr>
        <p:spPr>
          <a:xfrm>
            <a:off x="534919" y="1152475"/>
            <a:ext cx="5788125"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1pPr>
            <a:lvl2pPr marL="914400" lvl="1"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2pPr>
            <a:lvl3pPr marL="1371600" lvl="2"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3pPr>
            <a:lvl4pPr marL="1828800" lvl="3"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4pPr>
            <a:lvl5pPr marL="2286000" lvl="4"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5pPr>
            <a:lvl6pPr marL="2743200" lvl="5"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6pPr>
            <a:lvl7pPr marL="3200400" lvl="6"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7pPr>
            <a:lvl8pPr marL="3657600" lvl="7"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8pPr>
            <a:lvl9pPr marL="4114800" lvl="8" indent="-317500">
              <a:lnSpc>
                <a:spcPct val="115000"/>
              </a:lnSpc>
              <a:spcBef>
                <a:spcPts val="0"/>
              </a:spcBef>
              <a:spcAft>
                <a:spcPts val="0"/>
              </a:spcAft>
              <a:buClr>
                <a:schemeClr val="dk1"/>
              </a:buClr>
              <a:buSzPts val="1400"/>
              <a:buFont typeface="Jura Medium"/>
              <a:buChar char="■"/>
              <a:defRPr>
                <a:solidFill>
                  <a:schemeClr val="dk1"/>
                </a:solidFill>
                <a:latin typeface="Jura Medium"/>
                <a:ea typeface="Jura Medium"/>
                <a:cs typeface="Jura Medium"/>
                <a:sym typeface="Jura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61" r:id="rId5"/>
    <p:sldLayoutId id="2147483665" r:id="rId6"/>
    <p:sldLayoutId id="2147483666" r:id="rId7"/>
    <p:sldLayoutId id="2147483667" r:id="rId8"/>
    <p:sldLayoutId id="2147483668" r:id="rId9"/>
    <p:sldLayoutId id="2147483672"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hyperlink" Target="http://www.bioinf.jku.at/publications/older/2604.pdf"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bencina/facebook-new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github.com/jbencin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8.png"/><Relationship Id="rId7"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3.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0.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en.wikipedia.org/wiki/Bit" TargetMode="Externa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svg"/><Relationship Id="rId4" Type="http://schemas.openxmlformats.org/officeDocument/2006/relationships/image" Target="../media/image7.jpe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jpe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28.png"/><Relationship Id="rId10" Type="http://schemas.openxmlformats.org/officeDocument/2006/relationships/image" Target="../media/image13.svg"/><Relationship Id="rId4" Type="http://schemas.openxmlformats.org/officeDocument/2006/relationships/image" Target="../media/image19.svg"/><Relationship Id="rId9" Type="http://schemas.openxmlformats.org/officeDocument/2006/relationships/image" Target="../media/image1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text and numbers&#10;&#10;Description automatically generated">
            <a:extLst>
              <a:ext uri="{FF2B5EF4-FFF2-40B4-BE49-F238E27FC236}">
                <a16:creationId xmlns:a16="http://schemas.microsoft.com/office/drawing/2014/main" id="{D0BE60CB-4604-90D5-6C22-B97FDDBF3AAF}"/>
              </a:ext>
            </a:extLst>
          </p:cNvPr>
          <p:cNvPicPr>
            <a:picLocks noChangeAspect="1"/>
          </p:cNvPicPr>
          <p:nvPr/>
        </p:nvPicPr>
        <p:blipFill>
          <a:blip r:embed="rId2"/>
          <a:stretch>
            <a:fillRect/>
          </a:stretch>
        </p:blipFill>
        <p:spPr>
          <a:xfrm>
            <a:off x="0" y="688479"/>
            <a:ext cx="6858000" cy="3766542"/>
          </a:xfrm>
          <a:prstGeom prst="rect">
            <a:avLst/>
          </a:prstGeom>
        </p:spPr>
      </p:pic>
    </p:spTree>
    <p:extLst>
      <p:ext uri="{BB962C8B-B14F-4D97-AF65-F5344CB8AC3E}">
        <p14:creationId xmlns:p14="http://schemas.microsoft.com/office/powerpoint/2010/main" val="507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title"/>
          </p:nvPr>
        </p:nvSpPr>
        <p:spPr>
          <a:xfrm>
            <a:off x="534919" y="2429887"/>
            <a:ext cx="3217500" cy="1209775"/>
          </a:xfrm>
          <a:prstGeom prst="rect">
            <a:avLst/>
          </a:prstGeom>
        </p:spPr>
        <p:txBody>
          <a:bodyPr spcFirstLastPara="1" wrap="square" lIns="68569" tIns="68569" rIns="68569" bIns="68569" anchor="b" anchorCtr="0">
            <a:noAutofit/>
          </a:bodyPr>
          <a:lstStyle/>
          <a:p>
            <a:pPr marL="0" indent="0"/>
            <a:r>
              <a:rPr lang="vi-VN">
                <a:latin typeface="+mn-lt"/>
              </a:rPr>
              <a:t>Mô hình </a:t>
            </a:r>
            <a:br>
              <a:rPr lang="vi-VN">
                <a:latin typeface="+mn-lt"/>
              </a:rPr>
            </a:br>
            <a:r>
              <a:rPr lang="vi-VN">
                <a:latin typeface="+mn-lt"/>
              </a:rPr>
              <a:t>sử dụng</a:t>
            </a:r>
          </a:p>
        </p:txBody>
      </p:sp>
      <p:sp>
        <p:nvSpPr>
          <p:cNvPr id="531" name="Google Shape;531;p37"/>
          <p:cNvSpPr txBox="1">
            <a:spLocks noGrp="1"/>
          </p:cNvSpPr>
          <p:nvPr>
            <p:ph type="title" idx="2"/>
          </p:nvPr>
        </p:nvSpPr>
        <p:spPr>
          <a:xfrm>
            <a:off x="534919"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n-lt"/>
              </a:rPr>
              <a:t>03</a:t>
            </a:r>
            <a:endParaRPr>
              <a:latin typeface="+mn-lt"/>
            </a:endParaRPr>
          </a:p>
        </p:txBody>
      </p:sp>
      <p:grpSp>
        <p:nvGrpSpPr>
          <p:cNvPr id="533" name="Google Shape;533;p37"/>
          <p:cNvGrpSpPr/>
          <p:nvPr/>
        </p:nvGrpSpPr>
        <p:grpSpPr>
          <a:xfrm>
            <a:off x="710288" y="3907800"/>
            <a:ext cx="522675" cy="67950"/>
            <a:chOff x="821600" y="4429350"/>
            <a:chExt cx="696900" cy="90600"/>
          </a:xfrm>
        </p:grpSpPr>
        <p:sp>
          <p:nvSpPr>
            <p:cNvPr id="534" name="Google Shape;534;p37"/>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n-lt"/>
              </a:endParaRPr>
            </a:p>
          </p:txBody>
        </p:sp>
        <p:sp>
          <p:nvSpPr>
            <p:cNvPr id="535" name="Google Shape;535;p37"/>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n-lt"/>
              </a:endParaRPr>
            </a:p>
          </p:txBody>
        </p:sp>
        <p:sp>
          <p:nvSpPr>
            <p:cNvPr id="536" name="Google Shape;536;p37"/>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n-lt"/>
              </a:endParaRPr>
            </a:p>
          </p:txBody>
        </p:sp>
        <p:sp>
          <p:nvSpPr>
            <p:cNvPr id="537" name="Google Shape;537;p37"/>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n-lt"/>
              </a:endParaRPr>
            </a:p>
          </p:txBody>
        </p:sp>
      </p:grpSp>
      <p:grpSp>
        <p:nvGrpSpPr>
          <p:cNvPr id="538" name="Google Shape;538;p37"/>
          <p:cNvGrpSpPr/>
          <p:nvPr/>
        </p:nvGrpSpPr>
        <p:grpSpPr>
          <a:xfrm>
            <a:off x="1120391" y="4038137"/>
            <a:ext cx="160839" cy="247086"/>
            <a:chOff x="4633900" y="4206325"/>
            <a:chExt cx="331200" cy="508800"/>
          </a:xfrm>
        </p:grpSpPr>
        <p:sp>
          <p:nvSpPr>
            <p:cNvPr id="539" name="Google Shape;539;p37"/>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n-lt"/>
              </a:endParaRPr>
            </a:p>
          </p:txBody>
        </p:sp>
        <p:cxnSp>
          <p:nvCxnSpPr>
            <p:cNvPr id="540" name="Google Shape;540;p37"/>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541" name="Google Shape;541;p37"/>
            <p:cNvCxnSpPr>
              <a:cxnSpLocks/>
              <a:stCxn id="539"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50967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2"/>
          <p:cNvSpPr txBox="1">
            <a:spLocks noGrp="1"/>
          </p:cNvSpPr>
          <p:nvPr>
            <p:ph type="title"/>
          </p:nvPr>
        </p:nvSpPr>
        <p:spPr>
          <a:xfrm>
            <a:off x="534919" y="420894"/>
            <a:ext cx="5778000" cy="429525"/>
          </a:xfrm>
          <a:prstGeom prst="rect">
            <a:avLst/>
          </a:prstGeom>
        </p:spPr>
        <p:txBody>
          <a:bodyPr spcFirstLastPara="1" wrap="square" lIns="68569" tIns="68569" rIns="68569" bIns="68569" anchor="t" anchorCtr="0">
            <a:noAutofit/>
          </a:bodyPr>
          <a:lstStyle/>
          <a:p>
            <a:r>
              <a:rPr lang="vi-VN" sz="2400"/>
              <a:t>Giới thiệu thư viện FastText</a:t>
            </a:r>
            <a:br>
              <a:rPr lang="vi-VN" sz="2400"/>
            </a:br>
            <a:endParaRPr lang="vi-VN" sz="2400"/>
          </a:p>
        </p:txBody>
      </p:sp>
      <p:sp>
        <p:nvSpPr>
          <p:cNvPr id="58" name="TextBox 57">
            <a:extLst>
              <a:ext uri="{FF2B5EF4-FFF2-40B4-BE49-F238E27FC236}">
                <a16:creationId xmlns:a16="http://schemas.microsoft.com/office/drawing/2014/main" id="{8543D086-7545-5B55-FD19-B9A28B05FE97}"/>
              </a:ext>
            </a:extLst>
          </p:cNvPr>
          <p:cNvSpPr txBox="1"/>
          <p:nvPr/>
        </p:nvSpPr>
        <p:spPr>
          <a:xfrm>
            <a:off x="479660" y="1428496"/>
            <a:ext cx="2185979" cy="523220"/>
          </a:xfrm>
          <a:prstGeom prst="rect">
            <a:avLst/>
          </a:prstGeom>
          <a:noFill/>
        </p:spPr>
        <p:txBody>
          <a:bodyPr wrap="square" rtlCol="0" anchor="ctr">
            <a:spAutoFit/>
          </a:bodyPr>
          <a:lstStyle/>
          <a:p>
            <a:r>
              <a:rPr lang="vi-VN">
                <a:latin typeface="Arimo" panose="020B0604020202020204" charset="0"/>
                <a:cs typeface="Arimo" panose="020B0604020202020204" charset="0"/>
              </a:rPr>
              <a:t>Được phát triền bởi Facebook AI Research</a:t>
            </a:r>
            <a:endParaRPr lang="en-US">
              <a:latin typeface="Arimo" panose="020B0604020202020204" charset="0"/>
              <a:cs typeface="Arimo" panose="020B0604020202020204" charset="0"/>
            </a:endParaRPr>
          </a:p>
        </p:txBody>
      </p:sp>
      <p:pic>
        <p:nvPicPr>
          <p:cNvPr id="2054" name="Picture 6" descr="Facebook AI Research launches partnership program - Engineering at Meta">
            <a:extLst>
              <a:ext uri="{FF2B5EF4-FFF2-40B4-BE49-F238E27FC236}">
                <a16:creationId xmlns:a16="http://schemas.microsoft.com/office/drawing/2014/main" id="{9121BD73-A5DB-A979-E093-61BB567D8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024" y="1490778"/>
            <a:ext cx="3603238" cy="216194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6F671EE-928A-70D9-F442-288F69AA8EC2}"/>
              </a:ext>
            </a:extLst>
          </p:cNvPr>
          <p:cNvSpPr txBox="1"/>
          <p:nvPr/>
        </p:nvSpPr>
        <p:spPr>
          <a:xfrm>
            <a:off x="479659" y="2242979"/>
            <a:ext cx="2185979" cy="523220"/>
          </a:xfrm>
          <a:prstGeom prst="rect">
            <a:avLst/>
          </a:prstGeom>
          <a:noFill/>
        </p:spPr>
        <p:txBody>
          <a:bodyPr wrap="square" rtlCol="0" anchor="ctr">
            <a:spAutoFit/>
          </a:bodyPr>
          <a:lstStyle/>
          <a:p>
            <a:r>
              <a:rPr lang="vi-VN">
                <a:latin typeface="Arimo" panose="020B0604020202020204" charset="0"/>
                <a:cs typeface="Arimo" panose="020B0604020202020204" charset="0"/>
              </a:rPr>
              <a:t>Phần mở rộng của mô hình Word2Vec</a:t>
            </a:r>
            <a:endParaRPr lang="en-US">
              <a:latin typeface="Arimo" panose="020B0604020202020204" charset="0"/>
              <a:cs typeface="Arimo" panose="020B0604020202020204" charset="0"/>
            </a:endParaRPr>
          </a:p>
        </p:txBody>
      </p:sp>
      <p:sp>
        <p:nvSpPr>
          <p:cNvPr id="60" name="TextBox 59">
            <a:extLst>
              <a:ext uri="{FF2B5EF4-FFF2-40B4-BE49-F238E27FC236}">
                <a16:creationId xmlns:a16="http://schemas.microsoft.com/office/drawing/2014/main" id="{25281BBB-62D9-3A5A-2AED-8DB842BAE4B1}"/>
              </a:ext>
            </a:extLst>
          </p:cNvPr>
          <p:cNvSpPr txBox="1"/>
          <p:nvPr/>
        </p:nvSpPr>
        <p:spPr>
          <a:xfrm>
            <a:off x="479658" y="3149827"/>
            <a:ext cx="2185979" cy="523220"/>
          </a:xfrm>
          <a:prstGeom prst="rect">
            <a:avLst/>
          </a:prstGeom>
          <a:noFill/>
        </p:spPr>
        <p:txBody>
          <a:bodyPr wrap="square" rtlCol="0" anchor="ctr">
            <a:spAutoFit/>
          </a:bodyPr>
          <a:lstStyle/>
          <a:p>
            <a:r>
              <a:rPr lang="vi-VN">
                <a:latin typeface="Arimo" panose="020B0604020202020204" charset="0"/>
                <a:cs typeface="Arimo" panose="020B0604020202020204" charset="0"/>
              </a:rPr>
              <a:t>Mỗi từ biểu thị dưới dạng N-gram</a:t>
            </a:r>
          </a:p>
        </p:txBody>
      </p:sp>
      <p:pic>
        <p:nvPicPr>
          <p:cNvPr id="2056" name="Picture 8" descr="Illustration of the Skip-gram and Continuous Bag-of-Word (CBOW) models. |  Download Scientific Diagram">
            <a:extLst>
              <a:ext uri="{FF2B5EF4-FFF2-40B4-BE49-F238E27FC236}">
                <a16:creationId xmlns:a16="http://schemas.microsoft.com/office/drawing/2014/main" id="{9D50C89A-ED95-50E0-EFE0-0DB77D62F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356" y="1589072"/>
            <a:ext cx="3810906" cy="1602873"/>
          </a:xfrm>
          <a:prstGeom prst="rect">
            <a:avLst/>
          </a:prstGeom>
          <a:noFill/>
          <a:extLst>
            <a:ext uri="{909E8E84-426E-40DD-AFC4-6F175D3DCCD1}">
              <a14:hiddenFill xmlns:a14="http://schemas.microsoft.com/office/drawing/2010/main">
                <a:solidFill>
                  <a:srgbClr val="FFFFFF"/>
                </a:solidFill>
              </a14:hiddenFill>
            </a:ext>
          </a:extLst>
        </p:spPr>
      </p:pic>
      <p:sp>
        <p:nvSpPr>
          <p:cNvPr id="61" name="Freeform 18">
            <a:extLst>
              <a:ext uri="{FF2B5EF4-FFF2-40B4-BE49-F238E27FC236}">
                <a16:creationId xmlns:a16="http://schemas.microsoft.com/office/drawing/2014/main" id="{22D2B666-E45E-AD67-2584-BC4EE91587E4}"/>
              </a:ext>
            </a:extLst>
          </p:cNvPr>
          <p:cNvSpPr/>
          <p:nvPr/>
        </p:nvSpPr>
        <p:spPr>
          <a:xfrm>
            <a:off x="2665637" y="1716101"/>
            <a:ext cx="4017375" cy="1585203"/>
          </a:xfrm>
          <a:custGeom>
            <a:avLst/>
            <a:gdLst/>
            <a:ahLst/>
            <a:cxnLst/>
            <a:rect l="l" t="t" r="r" b="b"/>
            <a:pathLst>
              <a:path w="6506403" h="2567341">
                <a:moveTo>
                  <a:pt x="0" y="0"/>
                </a:moveTo>
                <a:lnTo>
                  <a:pt x="6506403" y="0"/>
                </a:lnTo>
                <a:lnTo>
                  <a:pt x="6506403" y="2567342"/>
                </a:lnTo>
                <a:lnTo>
                  <a:pt x="0" y="2567342"/>
                </a:lnTo>
                <a:lnTo>
                  <a:pt x="0" y="0"/>
                </a:lnTo>
                <a:close/>
              </a:path>
            </a:pathLst>
          </a:custGeom>
          <a:blipFill>
            <a:blip r:embed="rId5"/>
            <a:stretch>
              <a:fillRect/>
            </a:stretch>
          </a:blipFill>
        </p:spPr>
      </p:sp>
    </p:spTree>
    <p:extLst>
      <p:ext uri="{BB962C8B-B14F-4D97-AF65-F5344CB8AC3E}">
        <p14:creationId xmlns:p14="http://schemas.microsoft.com/office/powerpoint/2010/main" val="97119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anim calcmode="lin" valueType="num">
                                      <p:cBhvr additive="base">
                                        <p:cTn id="9" dur="500" fill="hold"/>
                                        <p:tgtEl>
                                          <p:spTgt spid="2054"/>
                                        </p:tgtEl>
                                        <p:attrNameLst>
                                          <p:attrName>ppt_x</p:attrName>
                                        </p:attrNameLst>
                                      </p:cBhvr>
                                      <p:tavLst>
                                        <p:tav tm="0">
                                          <p:val>
                                            <p:strVal val="#ppt_x"/>
                                          </p:val>
                                        </p:tav>
                                        <p:tav tm="100000">
                                          <p:val>
                                            <p:strVal val="#ppt_x"/>
                                          </p:val>
                                        </p:tav>
                                      </p:tavLst>
                                    </p:anim>
                                    <p:anim calcmode="lin" valueType="num">
                                      <p:cBhvr additive="base">
                                        <p:cTn id="1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054"/>
                                        </p:tgtEl>
                                      </p:cBhvr>
                                    </p:animEffect>
                                    <p:set>
                                      <p:cBhvr>
                                        <p:cTn id="15" dur="1" fill="hold">
                                          <p:stCondLst>
                                            <p:cond delay="499"/>
                                          </p:stCondLst>
                                        </p:cTn>
                                        <p:tgtEl>
                                          <p:spTgt spid="205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56"/>
                                        </p:tgtEl>
                                        <p:attrNameLst>
                                          <p:attrName>style.visibility</p:attrName>
                                        </p:attrNameLst>
                                      </p:cBhvr>
                                      <p:to>
                                        <p:strVal val="visible"/>
                                      </p:to>
                                    </p:set>
                                  </p:childTnLst>
                                </p:cTn>
                              </p:par>
                              <p:par>
                                <p:cTn id="20" presetID="2" presetClass="entr" presetSubtype="4"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additive="base">
                                        <p:cTn id="22" dur="500" fill="hold"/>
                                        <p:tgtEl>
                                          <p:spTgt spid="59"/>
                                        </p:tgtEl>
                                        <p:attrNameLst>
                                          <p:attrName>ppt_x</p:attrName>
                                        </p:attrNameLst>
                                      </p:cBhvr>
                                      <p:tavLst>
                                        <p:tav tm="0">
                                          <p:val>
                                            <p:strVal val="#ppt_x"/>
                                          </p:val>
                                        </p:tav>
                                        <p:tav tm="100000">
                                          <p:val>
                                            <p:strVal val="#ppt_x"/>
                                          </p:val>
                                        </p:tav>
                                      </p:tavLst>
                                    </p:anim>
                                    <p:anim calcmode="lin" valueType="num">
                                      <p:cBhvr additive="base">
                                        <p:cTn id="2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2056"/>
                                        </p:tgtEl>
                                      </p:cBhvr>
                                    </p:animEffect>
                                    <p:set>
                                      <p:cBhvr>
                                        <p:cTn id="28" dur="1" fill="hold">
                                          <p:stCondLst>
                                            <p:cond delay="499"/>
                                          </p:stCondLst>
                                        </p:cTn>
                                        <p:tgtEl>
                                          <p:spTgt spid="205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2" presetClass="entr" presetSubtype="4"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ppt_x"/>
                                          </p:val>
                                        </p:tav>
                                        <p:tav tm="100000">
                                          <p:val>
                                            <p:strVal val="#ppt_x"/>
                                          </p:val>
                                        </p:tav>
                                      </p:tavLst>
                                    </p:anim>
                                    <p:anim calcmode="lin" valueType="num">
                                      <p:cBhvr additive="base">
                                        <p:cTn id="3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Mô</a:t>
            </a:r>
            <a:r>
              <a:rPr lang="en-US" sz="1800">
                <a:latin typeface="+mj-lt"/>
              </a:rPr>
              <a:t> </a:t>
            </a:r>
            <a:r>
              <a:rPr lang="en-US" sz="1800" err="1">
                <a:latin typeface="+mj-lt"/>
              </a:rPr>
              <a:t>hình</a:t>
            </a:r>
            <a:r>
              <a:rPr lang="en-US" sz="1800">
                <a:latin typeface="+mj-lt"/>
              </a:rPr>
              <a:t> </a:t>
            </a:r>
            <a:r>
              <a:rPr lang="en-US" sz="1800" err="1">
                <a:latin typeface="+mj-lt"/>
              </a:rPr>
              <a:t>từ</a:t>
            </a:r>
            <a:r>
              <a:rPr lang="en-US" sz="1800">
                <a:latin typeface="+mj-lt"/>
              </a:rPr>
              <a:t> con (</a:t>
            </a:r>
            <a:r>
              <a:rPr lang="en-US" sz="1800" err="1">
                <a:latin typeface="+mj-lt"/>
              </a:rPr>
              <a:t>Subword</a:t>
            </a:r>
            <a:r>
              <a:rPr lang="en-US" sz="1800">
                <a:latin typeface="+mj-lt"/>
              </a:rPr>
              <a:t> model)</a:t>
            </a:r>
            <a:br>
              <a:rPr lang="en-US" sz="1800">
                <a:latin typeface="+mj-lt"/>
              </a:rPr>
            </a:br>
            <a:endParaRPr lang="en-US" sz="1800">
              <a:latin typeface="+mj-lt"/>
            </a:endParaRPr>
          </a:p>
        </p:txBody>
      </p:sp>
      <p:sp>
        <p:nvSpPr>
          <p:cNvPr id="8" name="TextBox 7">
            <a:extLst>
              <a:ext uri="{FF2B5EF4-FFF2-40B4-BE49-F238E27FC236}">
                <a16:creationId xmlns:a16="http://schemas.microsoft.com/office/drawing/2014/main" id="{93E1886F-209C-AA98-9F06-DBED646802AF}"/>
              </a:ext>
            </a:extLst>
          </p:cNvPr>
          <p:cNvSpPr txBox="1"/>
          <p:nvPr/>
        </p:nvSpPr>
        <p:spPr>
          <a:xfrm>
            <a:off x="539999" y="888016"/>
            <a:ext cx="5778000" cy="738664"/>
          </a:xfrm>
          <a:prstGeom prst="rect">
            <a:avLst/>
          </a:prstGeom>
          <a:noFill/>
        </p:spPr>
        <p:txBody>
          <a:bodyPr wrap="square" rtlCol="0">
            <a:spAutoFit/>
          </a:bodyPr>
          <a:lstStyle/>
          <a:p>
            <a:r>
              <a:rPr lang="vi-VN" sz="1400">
                <a:solidFill>
                  <a:srgbClr val="191919"/>
                </a:solidFill>
                <a:latin typeface="+mn-lt"/>
              </a:rPr>
              <a:t>FastText và trong xử lý ngôn ngữ tự nhiên nói chung, thuật ngữ "n-gram" được sử dụng để chỉ đến một chuỗi gồm n từ liên tiếp trong một văn bản</a:t>
            </a:r>
            <a:endParaRPr lang="en-US" sz="1400">
              <a:solidFill>
                <a:srgbClr val="191919"/>
              </a:solidFill>
              <a:latin typeface="+mn-lt"/>
            </a:endParaRPr>
          </a:p>
        </p:txBody>
      </p:sp>
      <p:sp>
        <p:nvSpPr>
          <p:cNvPr id="5" name="TextBox 4">
            <a:extLst>
              <a:ext uri="{FF2B5EF4-FFF2-40B4-BE49-F238E27FC236}">
                <a16:creationId xmlns:a16="http://schemas.microsoft.com/office/drawing/2014/main" id="{773BF64B-6235-26C2-2999-369D532E184A}"/>
              </a:ext>
            </a:extLst>
          </p:cNvPr>
          <p:cNvSpPr txBox="1"/>
          <p:nvPr/>
        </p:nvSpPr>
        <p:spPr>
          <a:xfrm>
            <a:off x="539998" y="1618970"/>
            <a:ext cx="5892800" cy="738664"/>
          </a:xfrm>
          <a:prstGeom prst="rect">
            <a:avLst/>
          </a:prstGeom>
        </p:spPr>
        <p:txBody>
          <a:bodyPr wrap="square" rtlCol="0">
            <a:spAutoFit/>
          </a:bodyPr>
          <a:lstStyle/>
          <a:p>
            <a:r>
              <a:rPr lang="en-US" err="1">
                <a:solidFill>
                  <a:srgbClr val="191919"/>
                </a:solidFill>
                <a:latin typeface="+mj-lt"/>
              </a:rPr>
              <a:t>Ví</a:t>
            </a:r>
            <a:r>
              <a:rPr lang="en-US">
                <a:solidFill>
                  <a:srgbClr val="191919"/>
                </a:solidFill>
                <a:latin typeface="+mj-lt"/>
              </a:rPr>
              <a:t> </a:t>
            </a:r>
            <a:r>
              <a:rPr lang="en-US" err="1">
                <a:solidFill>
                  <a:srgbClr val="191919"/>
                </a:solidFill>
                <a:latin typeface="+mj-lt"/>
              </a:rPr>
              <a:t>dụ</a:t>
            </a:r>
            <a:r>
              <a:rPr lang="en-US">
                <a:solidFill>
                  <a:srgbClr val="191919"/>
                </a:solidFill>
                <a:latin typeface="+mj-lt"/>
              </a:rPr>
              <a:t>: </a:t>
            </a:r>
          </a:p>
          <a:p>
            <a:r>
              <a:rPr lang="en-US">
                <a:solidFill>
                  <a:srgbClr val="191919"/>
                </a:solidFill>
                <a:latin typeface="+mj-lt"/>
              </a:rPr>
              <a:t>"I love to learn",</a:t>
            </a:r>
            <a:r>
              <a:rPr lang="en-US" err="1">
                <a:solidFill>
                  <a:srgbClr val="191919"/>
                </a:solidFill>
                <a:latin typeface="+mj-lt"/>
              </a:rPr>
              <a:t>các</a:t>
            </a:r>
            <a:r>
              <a:rPr lang="en-US">
                <a:solidFill>
                  <a:srgbClr val="191919"/>
                </a:solidFill>
                <a:latin typeface="+mj-lt"/>
              </a:rPr>
              <a:t> 2-gram (hay bigram) </a:t>
            </a:r>
            <a:r>
              <a:rPr lang="en-US" err="1">
                <a:solidFill>
                  <a:srgbClr val="191919"/>
                </a:solidFill>
                <a:latin typeface="+mj-lt"/>
              </a:rPr>
              <a:t>sẽ</a:t>
            </a:r>
            <a:r>
              <a:rPr lang="en-US">
                <a:solidFill>
                  <a:srgbClr val="191919"/>
                </a:solidFill>
                <a:latin typeface="+mj-lt"/>
              </a:rPr>
              <a:t> </a:t>
            </a:r>
            <a:r>
              <a:rPr lang="en-US" err="1">
                <a:solidFill>
                  <a:srgbClr val="191919"/>
                </a:solidFill>
                <a:latin typeface="+mj-lt"/>
              </a:rPr>
              <a:t>là</a:t>
            </a:r>
            <a:r>
              <a:rPr lang="en-US">
                <a:solidFill>
                  <a:srgbClr val="191919"/>
                </a:solidFill>
                <a:latin typeface="+mj-lt"/>
              </a:rPr>
              <a:t>: "I love", "love to", </a:t>
            </a:r>
            <a:r>
              <a:rPr lang="en-US" err="1">
                <a:solidFill>
                  <a:srgbClr val="191919"/>
                </a:solidFill>
                <a:latin typeface="+mj-lt"/>
              </a:rPr>
              <a:t>và</a:t>
            </a:r>
            <a:r>
              <a:rPr lang="en-US">
                <a:solidFill>
                  <a:srgbClr val="191919"/>
                </a:solidFill>
                <a:latin typeface="+mj-lt"/>
              </a:rPr>
              <a:t> "to learn". </a:t>
            </a:r>
            <a:r>
              <a:rPr lang="en-US" err="1">
                <a:solidFill>
                  <a:srgbClr val="191919"/>
                </a:solidFill>
                <a:latin typeface="+mj-lt"/>
              </a:rPr>
              <a:t>Các</a:t>
            </a:r>
            <a:r>
              <a:rPr lang="en-US">
                <a:solidFill>
                  <a:srgbClr val="191919"/>
                </a:solidFill>
                <a:latin typeface="+mj-lt"/>
              </a:rPr>
              <a:t> 3-gram (hay trigram) </a:t>
            </a:r>
            <a:r>
              <a:rPr lang="en-US" err="1">
                <a:solidFill>
                  <a:srgbClr val="191919"/>
                </a:solidFill>
                <a:latin typeface="+mj-lt"/>
              </a:rPr>
              <a:t>sẽ</a:t>
            </a:r>
            <a:r>
              <a:rPr lang="en-US">
                <a:solidFill>
                  <a:srgbClr val="191919"/>
                </a:solidFill>
                <a:latin typeface="+mj-lt"/>
              </a:rPr>
              <a:t> </a:t>
            </a:r>
            <a:r>
              <a:rPr lang="en-US" err="1">
                <a:solidFill>
                  <a:srgbClr val="191919"/>
                </a:solidFill>
                <a:latin typeface="+mj-lt"/>
              </a:rPr>
              <a:t>là</a:t>
            </a:r>
            <a:r>
              <a:rPr lang="en-US">
                <a:solidFill>
                  <a:srgbClr val="191919"/>
                </a:solidFill>
                <a:latin typeface="+mj-lt"/>
              </a:rPr>
              <a:t>: "I love to", </a:t>
            </a:r>
            <a:r>
              <a:rPr lang="en-US" err="1">
                <a:solidFill>
                  <a:srgbClr val="191919"/>
                </a:solidFill>
                <a:latin typeface="+mj-lt"/>
              </a:rPr>
              <a:t>và</a:t>
            </a:r>
            <a:r>
              <a:rPr lang="en-US">
                <a:solidFill>
                  <a:srgbClr val="191919"/>
                </a:solidFill>
                <a:latin typeface="+mj-lt"/>
              </a:rPr>
              <a:t> "love to learn".</a:t>
            </a:r>
            <a:endParaRPr lang="en-VN">
              <a:solidFill>
                <a:srgbClr val="191919"/>
              </a:solidFill>
              <a:latin typeface="+mj-lt"/>
            </a:endParaRPr>
          </a:p>
        </p:txBody>
      </p:sp>
      <p:sp>
        <p:nvSpPr>
          <p:cNvPr id="6" name="TextBox 5">
            <a:extLst>
              <a:ext uri="{FF2B5EF4-FFF2-40B4-BE49-F238E27FC236}">
                <a16:creationId xmlns:a16="http://schemas.microsoft.com/office/drawing/2014/main" id="{89699416-8260-208B-BBDB-FDE9CAAAD474}"/>
              </a:ext>
            </a:extLst>
          </p:cNvPr>
          <p:cNvSpPr txBox="1"/>
          <p:nvPr/>
        </p:nvSpPr>
        <p:spPr>
          <a:xfrm>
            <a:off x="539998" y="2407965"/>
            <a:ext cx="5778001" cy="954107"/>
          </a:xfrm>
          <a:prstGeom prst="rect">
            <a:avLst/>
          </a:prstGeom>
        </p:spPr>
        <p:txBody>
          <a:bodyPr wrap="square" rtlCol="0">
            <a:spAutoFit/>
          </a:bodyPr>
          <a:lstStyle/>
          <a:p>
            <a:r>
              <a:rPr lang="vi-VN">
                <a:solidFill>
                  <a:srgbClr val="191919"/>
                </a:solidFill>
                <a:latin typeface="+mn-lt"/>
              </a:rPr>
              <a:t>Trong FastText, việc sử dụng n-gram là một phần quan trọng của quá trình tạo ra các vectơ từ. Thay vì chỉ xem xét từng từ riêng lẻ, FastText cũng xem xét các n-gram của từ để bắt được thông tin từ các phần nhỏ hơn của từ</a:t>
            </a:r>
            <a:endParaRPr lang="en-VN">
              <a:solidFill>
                <a:srgbClr val="191919"/>
              </a:solidFill>
              <a:latin typeface="+mn-lt"/>
            </a:endParaRPr>
          </a:p>
        </p:txBody>
      </p:sp>
      <p:sp>
        <p:nvSpPr>
          <p:cNvPr id="7" name="TextBox 6">
            <a:extLst>
              <a:ext uri="{FF2B5EF4-FFF2-40B4-BE49-F238E27FC236}">
                <a16:creationId xmlns:a16="http://schemas.microsoft.com/office/drawing/2014/main" id="{52D38D5F-9EF9-D97C-D827-B1CF08DC7CBB}"/>
              </a:ext>
            </a:extLst>
          </p:cNvPr>
          <p:cNvSpPr txBox="1"/>
          <p:nvPr/>
        </p:nvSpPr>
        <p:spPr>
          <a:xfrm>
            <a:off x="539999" y="3462735"/>
            <a:ext cx="4996881" cy="523220"/>
          </a:xfrm>
          <a:prstGeom prst="rect">
            <a:avLst/>
          </a:prstGeom>
        </p:spPr>
        <p:txBody>
          <a:bodyPr wrap="none" rtlCol="0">
            <a:spAutoFit/>
          </a:bodyPr>
          <a:lstStyle/>
          <a:p>
            <a:r>
              <a:rPr lang="en-US" err="1">
                <a:solidFill>
                  <a:srgbClr val="191919"/>
                </a:solidFill>
                <a:latin typeface="+mj-lt"/>
              </a:rPr>
              <a:t>Ví</a:t>
            </a:r>
            <a:r>
              <a:rPr lang="en-US">
                <a:solidFill>
                  <a:srgbClr val="191919"/>
                </a:solidFill>
                <a:latin typeface="+mj-lt"/>
              </a:rPr>
              <a:t> </a:t>
            </a:r>
            <a:r>
              <a:rPr lang="en-US" err="1">
                <a:solidFill>
                  <a:srgbClr val="191919"/>
                </a:solidFill>
                <a:latin typeface="+mj-lt"/>
              </a:rPr>
              <a:t>dụ</a:t>
            </a:r>
            <a:r>
              <a:rPr lang="en-US">
                <a:solidFill>
                  <a:srgbClr val="191919"/>
                </a:solidFill>
                <a:latin typeface="+mj-lt"/>
              </a:rPr>
              <a:t>: </a:t>
            </a:r>
          </a:p>
          <a:p>
            <a:r>
              <a:rPr lang="en-US">
                <a:solidFill>
                  <a:srgbClr val="191919"/>
                </a:solidFill>
                <a:latin typeface="+mj-lt"/>
              </a:rPr>
              <a:t>Trong </a:t>
            </a:r>
            <a:r>
              <a:rPr lang="en-US" err="1">
                <a:solidFill>
                  <a:srgbClr val="191919"/>
                </a:solidFill>
                <a:latin typeface="+mj-lt"/>
              </a:rPr>
              <a:t>từ</a:t>
            </a:r>
            <a:r>
              <a:rPr lang="en-US">
                <a:solidFill>
                  <a:srgbClr val="191919"/>
                </a:solidFill>
                <a:latin typeface="+mj-lt"/>
              </a:rPr>
              <a:t> "cats", </a:t>
            </a:r>
            <a:r>
              <a:rPr lang="en-US" err="1">
                <a:solidFill>
                  <a:srgbClr val="191919"/>
                </a:solidFill>
                <a:latin typeface="+mj-lt"/>
              </a:rPr>
              <a:t>các</a:t>
            </a:r>
            <a:r>
              <a:rPr lang="en-US">
                <a:solidFill>
                  <a:srgbClr val="191919"/>
                </a:solidFill>
                <a:latin typeface="+mj-lt"/>
              </a:rPr>
              <a:t> 2-gram bao </a:t>
            </a:r>
            <a:r>
              <a:rPr lang="en-US" err="1">
                <a:solidFill>
                  <a:srgbClr val="191919"/>
                </a:solidFill>
                <a:latin typeface="+mj-lt"/>
              </a:rPr>
              <a:t>gồm</a:t>
            </a:r>
            <a:r>
              <a:rPr lang="en-US">
                <a:solidFill>
                  <a:srgbClr val="191919"/>
                </a:solidFill>
                <a:latin typeface="+mj-lt"/>
              </a:rPr>
              <a:t> “&lt;</a:t>
            </a:r>
            <a:r>
              <a:rPr lang="en-US" err="1">
                <a:solidFill>
                  <a:srgbClr val="191919"/>
                </a:solidFill>
                <a:latin typeface="+mj-lt"/>
              </a:rPr>
              <a:t>c”,"ca</a:t>
            </a:r>
            <a:r>
              <a:rPr lang="en-US">
                <a:solidFill>
                  <a:srgbClr val="191919"/>
                </a:solidFill>
                <a:latin typeface="+mj-lt"/>
              </a:rPr>
              <a:t>", "at", "</a:t>
            </a:r>
            <a:r>
              <a:rPr lang="en-US" err="1">
                <a:solidFill>
                  <a:srgbClr val="191919"/>
                </a:solidFill>
                <a:latin typeface="+mj-lt"/>
              </a:rPr>
              <a:t>ts</a:t>
            </a:r>
            <a:r>
              <a:rPr lang="en-US">
                <a:solidFill>
                  <a:srgbClr val="191919"/>
                </a:solidFill>
                <a:latin typeface="+mj-lt"/>
              </a:rPr>
              <a:t>”, “s&gt;”</a:t>
            </a:r>
            <a:endParaRPr lang="en-VN">
              <a:solidFill>
                <a:srgbClr val="191919"/>
              </a:solidFill>
              <a:latin typeface="+mj-lt"/>
            </a:endParaRPr>
          </a:p>
        </p:txBody>
      </p:sp>
    </p:spTree>
    <p:extLst>
      <p:ext uri="{BB962C8B-B14F-4D97-AF65-F5344CB8AC3E}">
        <p14:creationId xmlns:p14="http://schemas.microsoft.com/office/powerpoint/2010/main" val="3472931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Cách</a:t>
            </a:r>
            <a:r>
              <a:rPr lang="en-US" sz="1800">
                <a:latin typeface="+mj-lt"/>
              </a:rPr>
              <a:t> </a:t>
            </a:r>
            <a:r>
              <a:rPr lang="en-US" sz="1800" err="1">
                <a:latin typeface="+mj-lt"/>
              </a:rPr>
              <a:t>xây</a:t>
            </a:r>
            <a:r>
              <a:rPr lang="en-US" sz="1800">
                <a:latin typeface="+mj-lt"/>
              </a:rPr>
              <a:t> </a:t>
            </a:r>
            <a:r>
              <a:rPr lang="en-US" sz="1800" err="1">
                <a:latin typeface="+mj-lt"/>
              </a:rPr>
              <a:t>dựng</a:t>
            </a:r>
            <a:r>
              <a:rPr lang="en-US" sz="1800">
                <a:latin typeface="+mj-lt"/>
              </a:rPr>
              <a:t> </a:t>
            </a:r>
            <a:r>
              <a:rPr lang="en-US" sz="1800" err="1">
                <a:latin typeface="+mj-lt"/>
              </a:rPr>
              <a:t>mô</a:t>
            </a:r>
            <a:r>
              <a:rPr lang="en-US" sz="1800">
                <a:latin typeface="+mj-lt"/>
              </a:rPr>
              <a:t> </a:t>
            </a:r>
            <a:r>
              <a:rPr lang="en-US" sz="1800" err="1">
                <a:latin typeface="+mj-lt"/>
              </a:rPr>
              <a:t>hình</a:t>
            </a:r>
            <a:r>
              <a:rPr lang="en-US" sz="1800">
                <a:latin typeface="+mj-lt"/>
              </a:rPr>
              <a:t> </a:t>
            </a:r>
            <a:r>
              <a:rPr lang="en-US" sz="1800" err="1">
                <a:latin typeface="+mj-lt"/>
              </a:rPr>
              <a:t>không</a:t>
            </a:r>
            <a:r>
              <a:rPr lang="en-US" sz="1800">
                <a:latin typeface="+mj-lt"/>
              </a:rPr>
              <a:t> </a:t>
            </a:r>
            <a:r>
              <a:rPr lang="en-US" sz="1800" err="1">
                <a:latin typeface="+mj-lt"/>
              </a:rPr>
              <a:t>gian</a:t>
            </a:r>
            <a:r>
              <a:rPr lang="en-US" sz="1800">
                <a:latin typeface="+mj-lt"/>
              </a:rPr>
              <a:t> vector</a:t>
            </a:r>
          </a:p>
        </p:txBody>
      </p:sp>
      <p:sp>
        <p:nvSpPr>
          <p:cNvPr id="13" name="Title 2">
            <a:extLst>
              <a:ext uri="{FF2B5EF4-FFF2-40B4-BE49-F238E27FC236}">
                <a16:creationId xmlns:a16="http://schemas.microsoft.com/office/drawing/2014/main" id="{D8BBDB1A-3E1D-42A4-9C69-2E9B95146F5E}"/>
              </a:ext>
            </a:extLst>
          </p:cNvPr>
          <p:cNvSpPr txBox="1">
            <a:spLocks/>
          </p:cNvSpPr>
          <p:nvPr/>
        </p:nvSpPr>
        <p:spPr>
          <a:xfrm>
            <a:off x="540000" y="445025"/>
            <a:ext cx="5778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1pPr>
            <a:lvl2pPr marR="0" lvl="1"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2pPr>
            <a:lvl3pPr marR="0" lvl="2"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3pPr>
            <a:lvl4pPr marR="0" lvl="3"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4pPr>
            <a:lvl5pPr marR="0" lvl="4"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5pPr>
            <a:lvl6pPr marR="0" lvl="5"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6pPr>
            <a:lvl7pPr marR="0" lvl="6"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7pPr>
            <a:lvl8pPr marR="0" lvl="7"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8pPr>
            <a:lvl9pPr marR="0" lvl="8"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9pPr>
          </a:lstStyle>
          <a:p>
            <a:r>
              <a:rPr lang="en-US" sz="1800">
                <a:latin typeface="+mj-lt"/>
              </a:rPr>
              <a:t>Cách xây dựng mô hình không gian vector</a:t>
            </a:r>
          </a:p>
        </p:txBody>
      </p:sp>
      <p:pic>
        <p:nvPicPr>
          <p:cNvPr id="14" name="Picture 13">
            <a:extLst>
              <a:ext uri="{FF2B5EF4-FFF2-40B4-BE49-F238E27FC236}">
                <a16:creationId xmlns:a16="http://schemas.microsoft.com/office/drawing/2014/main" id="{5615737A-AF67-407D-B056-A67FE3A386CA}"/>
              </a:ext>
            </a:extLst>
          </p:cNvPr>
          <p:cNvPicPr>
            <a:picLocks noChangeAspect="1"/>
          </p:cNvPicPr>
          <p:nvPr/>
        </p:nvPicPr>
        <p:blipFill>
          <a:blip r:embed="rId3"/>
          <a:stretch>
            <a:fillRect/>
          </a:stretch>
        </p:blipFill>
        <p:spPr>
          <a:xfrm>
            <a:off x="540000" y="851009"/>
            <a:ext cx="3481224" cy="2062948"/>
          </a:xfrm>
          <a:prstGeom prst="rect">
            <a:avLst/>
          </a:prstGeom>
        </p:spPr>
      </p:pic>
      <p:sp>
        <p:nvSpPr>
          <p:cNvPr id="15" name="TextBox 14">
            <a:extLst>
              <a:ext uri="{FF2B5EF4-FFF2-40B4-BE49-F238E27FC236}">
                <a16:creationId xmlns:a16="http://schemas.microsoft.com/office/drawing/2014/main" id="{21A3FBDA-5C24-7B16-A5FF-B55D12413E89}"/>
              </a:ext>
            </a:extLst>
          </p:cNvPr>
          <p:cNvSpPr txBox="1"/>
          <p:nvPr/>
        </p:nvSpPr>
        <p:spPr>
          <a:xfrm>
            <a:off x="540000" y="2801415"/>
            <a:ext cx="1882247" cy="307777"/>
          </a:xfrm>
          <a:prstGeom prst="rect">
            <a:avLst/>
          </a:prstGeom>
          <a:noFill/>
        </p:spPr>
        <p:txBody>
          <a:bodyPr wrap="none" rtlCol="0">
            <a:spAutoFit/>
          </a:bodyPr>
          <a:lstStyle/>
          <a:p>
            <a:r>
              <a:rPr lang="en-SG">
                <a:solidFill>
                  <a:schemeClr val="bg2">
                    <a:lumMod val="25000"/>
                  </a:schemeClr>
                </a:solidFill>
                <a:effectLst/>
                <a:latin typeface="+mj-lt"/>
                <a:ea typeface="Calibri" panose="020F0502020204030204" pitchFamily="34" charset="0"/>
                <a:cs typeface="Arimo" panose="020B0604020202020204" charset="0"/>
              </a:rPr>
              <a:t>“I love </a:t>
            </a:r>
            <a:r>
              <a:rPr lang="en-SG" err="1">
                <a:solidFill>
                  <a:schemeClr val="bg2">
                    <a:lumMod val="25000"/>
                  </a:schemeClr>
                </a:solidFill>
                <a:effectLst/>
                <a:latin typeface="+mj-lt"/>
                <a:ea typeface="Calibri" panose="020F0502020204030204" pitchFamily="34" charset="0"/>
                <a:cs typeface="Arimo" panose="020B0604020202020204" charset="0"/>
              </a:rPr>
              <a:t>fasttext</a:t>
            </a:r>
            <a:r>
              <a:rPr lang="en-SG">
                <a:solidFill>
                  <a:schemeClr val="bg2">
                    <a:lumMod val="25000"/>
                  </a:schemeClr>
                </a:solidFill>
                <a:effectLst/>
                <a:latin typeface="+mj-lt"/>
                <a:ea typeface="Calibri" panose="020F0502020204030204" pitchFamily="34" charset="0"/>
                <a:cs typeface="Arimo" panose="020B0604020202020204" charset="0"/>
              </a:rPr>
              <a:t> library”</a:t>
            </a:r>
            <a:endParaRPr lang="en-SG">
              <a:solidFill>
                <a:schemeClr val="bg2">
                  <a:lumMod val="25000"/>
                </a:schemeClr>
              </a:solidFill>
              <a:latin typeface="+mj-lt"/>
              <a:cs typeface="Arimo" panose="020B0604020202020204" charset="0"/>
            </a:endParaRPr>
          </a:p>
        </p:txBody>
      </p:sp>
      <p:sp>
        <p:nvSpPr>
          <p:cNvPr id="16" name="TextBox 15">
            <a:extLst>
              <a:ext uri="{FF2B5EF4-FFF2-40B4-BE49-F238E27FC236}">
                <a16:creationId xmlns:a16="http://schemas.microsoft.com/office/drawing/2014/main" id="{536D7FE7-AF65-6710-AD6D-AE2ED90878D2}"/>
              </a:ext>
            </a:extLst>
          </p:cNvPr>
          <p:cNvSpPr txBox="1"/>
          <p:nvPr/>
        </p:nvSpPr>
        <p:spPr>
          <a:xfrm>
            <a:off x="540000" y="3170747"/>
            <a:ext cx="2316660" cy="1261884"/>
          </a:xfrm>
          <a:prstGeom prst="rect">
            <a:avLst/>
          </a:prstGeom>
          <a:noFill/>
        </p:spPr>
        <p:txBody>
          <a:bodyPr wrap="none" rtlCol="0">
            <a:spAutoFit/>
          </a:bodyPr>
          <a:lstStyle/>
          <a:p>
            <a:pPr>
              <a:spcAft>
                <a:spcPts val="800"/>
              </a:spcAft>
            </a:pPr>
            <a:r>
              <a:rPr lang="en-SG">
                <a:effectLst/>
                <a:latin typeface="+mj-lt"/>
                <a:ea typeface="Calibri" panose="020F0502020204030204" pitchFamily="34" charset="0"/>
                <a:cs typeface="Arimo" panose="020B0604020202020204" charset="0"/>
              </a:rPr>
              <a:t>{ word: “I”, index =1}</a:t>
            </a:r>
          </a:p>
          <a:p>
            <a:pPr>
              <a:spcAft>
                <a:spcPts val="800"/>
              </a:spcAft>
            </a:pPr>
            <a:r>
              <a:rPr lang="en-SG">
                <a:effectLst/>
                <a:latin typeface="+mj-lt"/>
                <a:ea typeface="Calibri" panose="020F0502020204030204" pitchFamily="34" charset="0"/>
                <a:cs typeface="Arimo" panose="020B0604020202020204" charset="0"/>
              </a:rPr>
              <a:t>{ word: “love”, index =2}</a:t>
            </a:r>
          </a:p>
          <a:p>
            <a:pPr>
              <a:spcAft>
                <a:spcPts val="800"/>
              </a:spcAft>
            </a:pPr>
            <a:r>
              <a:rPr lang="en-SG">
                <a:effectLst/>
                <a:latin typeface="+mj-lt"/>
                <a:ea typeface="Calibri" panose="020F0502020204030204" pitchFamily="34" charset="0"/>
                <a:cs typeface="Arimo" panose="020B0604020202020204" charset="0"/>
              </a:rPr>
              <a:t>{ word: “</a:t>
            </a:r>
            <a:r>
              <a:rPr lang="en-SG" err="1">
                <a:effectLst/>
                <a:latin typeface="+mj-lt"/>
                <a:ea typeface="Calibri" panose="020F0502020204030204" pitchFamily="34" charset="0"/>
                <a:cs typeface="Arimo" panose="020B0604020202020204" charset="0"/>
              </a:rPr>
              <a:t>fasttext</a:t>
            </a:r>
            <a:r>
              <a:rPr lang="en-SG">
                <a:effectLst/>
                <a:latin typeface="+mj-lt"/>
                <a:ea typeface="Calibri" panose="020F0502020204030204" pitchFamily="34" charset="0"/>
                <a:cs typeface="Arimo" panose="020B0604020202020204" charset="0"/>
              </a:rPr>
              <a:t>”, index =3}</a:t>
            </a:r>
          </a:p>
          <a:p>
            <a:pPr>
              <a:spcAft>
                <a:spcPts val="800"/>
              </a:spcAft>
            </a:pPr>
            <a:r>
              <a:rPr lang="en-SG">
                <a:latin typeface="+mj-lt"/>
                <a:ea typeface="Calibri" panose="020F0502020204030204" pitchFamily="34" charset="0"/>
                <a:cs typeface="Arimo" panose="020B0604020202020204" charset="0"/>
              </a:rPr>
              <a:t>{ word: “library”, index =4}</a:t>
            </a:r>
            <a:endParaRPr lang="en-SG">
              <a:effectLst/>
              <a:latin typeface="+mj-lt"/>
              <a:ea typeface="Calibri" panose="020F0502020204030204" pitchFamily="34" charset="0"/>
              <a:cs typeface="Arimo" panose="020B0604020202020204" charset="0"/>
            </a:endParaRPr>
          </a:p>
        </p:txBody>
      </p:sp>
      <p:sp>
        <p:nvSpPr>
          <p:cNvPr id="17" name="TextBox 16">
            <a:extLst>
              <a:ext uri="{FF2B5EF4-FFF2-40B4-BE49-F238E27FC236}">
                <a16:creationId xmlns:a16="http://schemas.microsoft.com/office/drawing/2014/main" id="{5F9B9863-51DE-824C-677B-9A6BF957BDF6}"/>
              </a:ext>
            </a:extLst>
          </p:cNvPr>
          <p:cNvSpPr txBox="1"/>
          <p:nvPr/>
        </p:nvSpPr>
        <p:spPr>
          <a:xfrm>
            <a:off x="3429000" y="3026056"/>
            <a:ext cx="2889000" cy="1056700"/>
          </a:xfrm>
          <a:prstGeom prst="rect">
            <a:avLst/>
          </a:prstGeom>
          <a:noFill/>
        </p:spPr>
        <p:txBody>
          <a:bodyPr wrap="square" rtlCol="0">
            <a:spAutoFit/>
          </a:bodyPr>
          <a:lstStyle/>
          <a:p>
            <a:pPr>
              <a:spcAft>
                <a:spcPts val="800"/>
              </a:spcAft>
            </a:pPr>
            <a:r>
              <a:rPr lang="en-SG" b="1">
                <a:effectLst/>
                <a:latin typeface="+mj-lt"/>
                <a:ea typeface="Calibri" panose="020F0502020204030204" pitchFamily="34" charset="0"/>
                <a:cs typeface="Arimo" panose="020B0604020202020204" charset="0"/>
              </a:rPr>
              <a:t>4-grams</a:t>
            </a:r>
          </a:p>
          <a:p>
            <a:pPr>
              <a:spcAft>
                <a:spcPts val="800"/>
              </a:spcAft>
            </a:pPr>
            <a:r>
              <a:rPr lang="en-SG" err="1">
                <a:latin typeface="+mj-lt"/>
                <a:ea typeface="Calibri" panose="020F0502020204030204" pitchFamily="34" charset="0"/>
                <a:cs typeface="Arimo" panose="020B0604020202020204" charset="0"/>
              </a:rPr>
              <a:t>subwords</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của</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từ</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fasttext</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fasttext</a:t>
            </a:r>
            <a:r>
              <a:rPr lang="en-SG">
                <a:latin typeface="+mj-lt"/>
                <a:ea typeface="Calibri" panose="020F0502020204030204" pitchFamily="34" charset="0"/>
                <a:cs typeface="Arimo" panose="020B0604020202020204" charset="0"/>
              </a:rPr>
              <a:t>, &lt;</a:t>
            </a:r>
            <a:r>
              <a:rPr lang="en-SG" err="1">
                <a:latin typeface="+mj-lt"/>
                <a:ea typeface="Calibri" panose="020F0502020204030204" pitchFamily="34" charset="0"/>
                <a:cs typeface="Arimo" panose="020B0604020202020204" charset="0"/>
              </a:rPr>
              <a:t>fas</a:t>
            </a:r>
            <a:r>
              <a:rPr lang="en-SG">
                <a:latin typeface="+mj-lt"/>
                <a:ea typeface="Calibri" panose="020F0502020204030204" pitchFamily="34" charset="0"/>
                <a:cs typeface="Arimo" panose="020B0604020202020204" charset="0"/>
              </a:rPr>
              <a:t>, fast, </a:t>
            </a:r>
            <a:r>
              <a:rPr lang="en-SG" err="1">
                <a:latin typeface="+mj-lt"/>
                <a:ea typeface="Calibri" panose="020F0502020204030204" pitchFamily="34" charset="0"/>
                <a:cs typeface="Arimo" panose="020B0604020202020204" charset="0"/>
              </a:rPr>
              <a:t>astt</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stte</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ttex</a:t>
            </a:r>
            <a:r>
              <a:rPr lang="en-SG">
                <a:latin typeface="+mj-lt"/>
                <a:ea typeface="Calibri" panose="020F0502020204030204" pitchFamily="34" charset="0"/>
                <a:cs typeface="Arimo" panose="020B0604020202020204" charset="0"/>
              </a:rPr>
              <a:t>, text, </a:t>
            </a:r>
            <a:r>
              <a:rPr lang="en-SG" err="1">
                <a:latin typeface="+mj-lt"/>
                <a:ea typeface="Calibri" panose="020F0502020204030204" pitchFamily="34" charset="0"/>
                <a:cs typeface="Arimo" panose="020B0604020202020204" charset="0"/>
              </a:rPr>
              <a:t>ext</a:t>
            </a:r>
            <a:r>
              <a:rPr lang="en-SG">
                <a:latin typeface="+mj-lt"/>
                <a:ea typeface="Calibri" panose="020F0502020204030204" pitchFamily="34" charset="0"/>
                <a:cs typeface="Arimo" panose="020B0604020202020204" charset="0"/>
              </a:rPr>
              <a:t>&gt;</a:t>
            </a:r>
          </a:p>
        </p:txBody>
      </p:sp>
      <p:sp>
        <p:nvSpPr>
          <p:cNvPr id="18" name="TextBox 17">
            <a:extLst>
              <a:ext uri="{FF2B5EF4-FFF2-40B4-BE49-F238E27FC236}">
                <a16:creationId xmlns:a16="http://schemas.microsoft.com/office/drawing/2014/main" id="{91229EE0-931B-A6A5-0869-6FCFB5EB5B73}"/>
              </a:ext>
            </a:extLst>
          </p:cNvPr>
          <p:cNvSpPr txBox="1"/>
          <p:nvPr/>
        </p:nvSpPr>
        <p:spPr>
          <a:xfrm>
            <a:off x="3429000" y="4024180"/>
            <a:ext cx="2889000" cy="536622"/>
          </a:xfrm>
          <a:prstGeom prst="rect">
            <a:avLst/>
          </a:prstGeom>
          <a:noFill/>
        </p:spPr>
        <p:txBody>
          <a:bodyPr wrap="square" rtlCol="0">
            <a:spAutoFit/>
          </a:bodyPr>
          <a:lstStyle/>
          <a:p>
            <a:pPr>
              <a:lnSpc>
                <a:spcPct val="107000"/>
              </a:lnSpc>
              <a:spcAft>
                <a:spcPts val="800"/>
              </a:spcAft>
            </a:pPr>
            <a:r>
              <a:rPr lang="en-SG">
                <a:latin typeface="+mj-lt"/>
                <a:ea typeface="Calibri" panose="020F0502020204030204" pitchFamily="34" charset="0"/>
                <a:cs typeface="Arimo" panose="020B0604020202020204" charset="0"/>
              </a:rPr>
              <a:t>{ word: “</a:t>
            </a:r>
            <a:r>
              <a:rPr lang="en-SG" err="1">
                <a:latin typeface="+mj-lt"/>
                <a:ea typeface="Calibri" panose="020F0502020204030204" pitchFamily="34" charset="0"/>
                <a:cs typeface="Arimo" panose="020B0604020202020204" charset="0"/>
              </a:rPr>
              <a:t>fasttext</a:t>
            </a:r>
            <a:r>
              <a:rPr lang="en-SG">
                <a:latin typeface="+mj-lt"/>
                <a:ea typeface="Calibri" panose="020F0502020204030204" pitchFamily="34" charset="0"/>
                <a:cs typeface="Arimo" panose="020B0604020202020204" charset="0"/>
              </a:rPr>
              <a:t>”, </a:t>
            </a:r>
            <a:r>
              <a:rPr lang="en-SG" err="1">
                <a:latin typeface="+mj-lt"/>
                <a:ea typeface="Calibri" panose="020F0502020204030204" pitchFamily="34" charset="0"/>
                <a:cs typeface="Arimo" panose="020B0604020202020204" charset="0"/>
              </a:rPr>
              <a:t>subwords</a:t>
            </a:r>
            <a:r>
              <a:rPr lang="en-SG">
                <a:latin typeface="+mj-lt"/>
                <a:ea typeface="Calibri" panose="020F0502020204030204" pitchFamily="34" charset="0"/>
                <a:cs typeface="Arimo" panose="020B0604020202020204" charset="0"/>
              </a:rPr>
              <a:t>:  [3,10,56,324,823,374,194,883]}</a:t>
            </a:r>
          </a:p>
        </p:txBody>
      </p:sp>
      <p:sp>
        <p:nvSpPr>
          <p:cNvPr id="19" name="TextBox 18">
            <a:extLst>
              <a:ext uri="{FF2B5EF4-FFF2-40B4-BE49-F238E27FC236}">
                <a16:creationId xmlns:a16="http://schemas.microsoft.com/office/drawing/2014/main" id="{0419D39E-349A-1DEB-0F4A-C44B26949118}"/>
              </a:ext>
            </a:extLst>
          </p:cNvPr>
          <p:cNvSpPr txBox="1"/>
          <p:nvPr/>
        </p:nvSpPr>
        <p:spPr>
          <a:xfrm>
            <a:off x="4097324" y="993066"/>
            <a:ext cx="2296775" cy="306109"/>
          </a:xfrm>
          <a:prstGeom prst="rect">
            <a:avLst/>
          </a:prstGeom>
          <a:noFill/>
        </p:spPr>
        <p:txBody>
          <a:bodyPr wrap="square" rtlCol="0">
            <a:spAutoFit/>
          </a:bodyPr>
          <a:lstStyle/>
          <a:p>
            <a:pPr>
              <a:lnSpc>
                <a:spcPct val="107000"/>
              </a:lnSpc>
              <a:spcAft>
                <a:spcPts val="800"/>
              </a:spcAft>
            </a:pPr>
            <a:r>
              <a:rPr lang="en-SG" err="1">
                <a:effectLst/>
                <a:latin typeface="+mj-lt"/>
                <a:ea typeface="Calibri" panose="020F0502020204030204" pitchFamily="34" charset="0"/>
                <a:cs typeface="Arimo" panose="020B0604020202020204" charset="0"/>
              </a:rPr>
              <a:t>Hàm</a:t>
            </a:r>
            <a:r>
              <a:rPr lang="en-SG">
                <a:effectLst/>
                <a:latin typeface="+mj-lt"/>
                <a:ea typeface="Calibri" panose="020F0502020204030204" pitchFamily="34" charset="0"/>
                <a:cs typeface="Arimo" panose="020B0604020202020204" charset="0"/>
              </a:rPr>
              <a:t> hash Fowler-Noll-Vo</a:t>
            </a:r>
            <a:endParaRPr lang="en-SG">
              <a:latin typeface="+mj-lt"/>
              <a:ea typeface="Calibri" panose="020F0502020204030204" pitchFamily="34" charset="0"/>
              <a:cs typeface="Arimo" panose="020B060402020202020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048B6A4-0A88-7EB0-21BF-FE7236FF646B}"/>
                  </a:ext>
                </a:extLst>
              </p:cNvPr>
              <p:cNvSpPr txBox="1"/>
              <p:nvPr/>
            </p:nvSpPr>
            <p:spPr>
              <a:xfrm>
                <a:off x="4173423" y="2424774"/>
                <a:ext cx="2093843"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SG" b="0" i="1" smtClean="0">
                          <a:latin typeface="Cambria Math" panose="02040503050406030204" pitchFamily="18" charset="0"/>
                        </a:rPr>
                        <m:t>𝑣𝑜𝑐𝑎𝑏𝑢𝑙𝑎𝑟𝑦</m:t>
                      </m:r>
                      <m:r>
                        <a:rPr lang="en-SG" b="0" i="1" smtClean="0">
                          <a:latin typeface="Cambria Math" panose="02040503050406030204" pitchFamily="18" charset="0"/>
                        </a:rPr>
                        <m:t>_</m:t>
                      </m:r>
                      <m:r>
                        <a:rPr lang="en-SG" b="0" i="1" smtClean="0">
                          <a:latin typeface="Cambria Math" panose="02040503050406030204" pitchFamily="18" charset="0"/>
                        </a:rPr>
                        <m:t>𝑠𝑖𝑧𝑒</m:t>
                      </m:r>
                      <m:r>
                        <a:rPr lang="en-SG" b="0" i="1" smtClean="0">
                          <a:latin typeface="Cambria Math" panose="02040503050406030204" pitchFamily="18" charset="0"/>
                        </a:rPr>
                        <m:t>+</m:t>
                      </m:r>
                      <m:r>
                        <a:rPr lang="en-SG" b="0" i="1" smtClean="0">
                          <a:latin typeface="Cambria Math" panose="02040503050406030204" pitchFamily="18" charset="0"/>
                        </a:rPr>
                        <m:t>h𝑎𝑠h</m:t>
                      </m:r>
                    </m:oMath>
                  </m:oMathPara>
                </a14:m>
                <a:endParaRPr lang="en-SG">
                  <a:latin typeface="+mj-lt"/>
                </a:endParaRPr>
              </a:p>
            </p:txBody>
          </p:sp>
        </mc:Choice>
        <mc:Fallback xmlns="">
          <p:sp>
            <p:nvSpPr>
              <p:cNvPr id="20" name="TextBox 19">
                <a:extLst>
                  <a:ext uri="{FF2B5EF4-FFF2-40B4-BE49-F238E27FC236}">
                    <a16:creationId xmlns:a16="http://schemas.microsoft.com/office/drawing/2014/main" id="{5048B6A4-0A88-7EB0-21BF-FE7236FF646B}"/>
                  </a:ext>
                </a:extLst>
              </p:cNvPr>
              <p:cNvSpPr txBox="1">
                <a:spLocks noRot="1" noChangeAspect="1" noMove="1" noResize="1" noEditPoints="1" noAdjustHandles="1" noChangeArrowheads="1" noChangeShapeType="1" noTextEdit="1"/>
              </p:cNvSpPr>
              <p:nvPr/>
            </p:nvSpPr>
            <p:spPr>
              <a:xfrm>
                <a:off x="4173423" y="2424774"/>
                <a:ext cx="2093843" cy="307777"/>
              </a:xfrm>
              <a:prstGeom prst="rect">
                <a:avLst/>
              </a:prstGeom>
              <a:blipFill>
                <a:blip r:embed="rId4"/>
                <a:stretch>
                  <a:fillRect b="-10000"/>
                </a:stretch>
              </a:blipFill>
            </p:spPr>
            <p:txBody>
              <a:bodyPr/>
              <a:lstStyle/>
              <a:p>
                <a:r>
                  <a:rPr lang="en-SG">
                    <a:noFill/>
                  </a:rPr>
                  <a:t> </a:t>
                </a:r>
              </a:p>
            </p:txBody>
          </p:sp>
        </mc:Fallback>
      </mc:AlternateContent>
      <p:pic>
        <p:nvPicPr>
          <p:cNvPr id="21" name="Picture 4" descr="Hash dictionary to store n-grams">
            <a:extLst>
              <a:ext uri="{FF2B5EF4-FFF2-40B4-BE49-F238E27FC236}">
                <a16:creationId xmlns:a16="http://schemas.microsoft.com/office/drawing/2014/main" id="{1FD4CDC2-2381-6961-EF35-4823CC6BA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691" y="1423329"/>
            <a:ext cx="2195309" cy="84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10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Cách</a:t>
            </a:r>
            <a:r>
              <a:rPr lang="en-US" sz="1800">
                <a:latin typeface="+mj-lt"/>
              </a:rPr>
              <a:t> </a:t>
            </a:r>
            <a:r>
              <a:rPr lang="en-US" sz="1800" err="1">
                <a:latin typeface="+mj-lt"/>
              </a:rPr>
              <a:t>xây</a:t>
            </a:r>
            <a:r>
              <a:rPr lang="en-US" sz="1800">
                <a:latin typeface="+mj-lt"/>
              </a:rPr>
              <a:t> </a:t>
            </a:r>
            <a:r>
              <a:rPr lang="en-US" sz="1800" err="1">
                <a:latin typeface="+mj-lt"/>
              </a:rPr>
              <a:t>dựng</a:t>
            </a:r>
            <a:r>
              <a:rPr lang="en-US" sz="1800">
                <a:latin typeface="+mj-lt"/>
              </a:rPr>
              <a:t> </a:t>
            </a:r>
            <a:r>
              <a:rPr lang="en-US" sz="1800" err="1">
                <a:latin typeface="+mj-lt"/>
              </a:rPr>
              <a:t>mô</a:t>
            </a:r>
            <a:r>
              <a:rPr lang="en-US" sz="1800">
                <a:latin typeface="+mj-lt"/>
              </a:rPr>
              <a:t> </a:t>
            </a:r>
            <a:r>
              <a:rPr lang="en-US" sz="1800" err="1">
                <a:latin typeface="+mj-lt"/>
              </a:rPr>
              <a:t>hình</a:t>
            </a:r>
            <a:r>
              <a:rPr lang="en-US" sz="1800">
                <a:latin typeface="+mj-lt"/>
              </a:rPr>
              <a:t> </a:t>
            </a:r>
            <a:r>
              <a:rPr lang="en-US" sz="1800" err="1">
                <a:latin typeface="+mj-lt"/>
              </a:rPr>
              <a:t>không</a:t>
            </a:r>
            <a:r>
              <a:rPr lang="en-US" sz="1800">
                <a:latin typeface="+mj-lt"/>
              </a:rPr>
              <a:t> </a:t>
            </a:r>
            <a:r>
              <a:rPr lang="en-US" sz="1800" err="1">
                <a:latin typeface="+mj-lt"/>
              </a:rPr>
              <a:t>gian</a:t>
            </a:r>
            <a:r>
              <a:rPr lang="en-US" sz="1800">
                <a:latin typeface="+mj-lt"/>
              </a:rPr>
              <a:t> vector</a:t>
            </a:r>
          </a:p>
        </p:txBody>
      </p:sp>
      <p:pic>
        <p:nvPicPr>
          <p:cNvPr id="2" name="Picture 1">
            <a:extLst>
              <a:ext uri="{FF2B5EF4-FFF2-40B4-BE49-F238E27FC236}">
                <a16:creationId xmlns:a16="http://schemas.microsoft.com/office/drawing/2014/main" id="{72FAF1C6-8A08-D2C1-01E2-DA528D93CA8F}"/>
              </a:ext>
            </a:extLst>
          </p:cNvPr>
          <p:cNvPicPr>
            <a:picLocks noChangeAspect="1"/>
          </p:cNvPicPr>
          <p:nvPr/>
        </p:nvPicPr>
        <p:blipFill>
          <a:blip r:embed="rId3"/>
          <a:srcRect/>
          <a:stretch/>
        </p:blipFill>
        <p:spPr>
          <a:xfrm>
            <a:off x="603250" y="1637297"/>
            <a:ext cx="5651500" cy="2038245"/>
          </a:xfrm>
          <a:prstGeom prst="rect">
            <a:avLst/>
          </a:prstGeom>
        </p:spPr>
      </p:pic>
    </p:spTree>
    <p:extLst>
      <p:ext uri="{BB962C8B-B14F-4D97-AF65-F5344CB8AC3E}">
        <p14:creationId xmlns:p14="http://schemas.microsoft.com/office/powerpoint/2010/main" val="40051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a:latin typeface="+mj-lt"/>
              </a:rPr>
              <a:t>Vector </a:t>
            </a:r>
            <a:r>
              <a:rPr lang="en-US" sz="1800" err="1">
                <a:latin typeface="+mj-lt"/>
              </a:rPr>
              <a:t>từ</a:t>
            </a:r>
            <a:endParaRPr lang="en-US" sz="1800">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E6234-0C6E-C91E-5C08-C879EF17B3AE}"/>
                  </a:ext>
                </a:extLst>
              </p:cNvPr>
              <p:cNvSpPr txBox="1"/>
              <p:nvPr/>
            </p:nvSpPr>
            <p:spPr>
              <a:xfrm>
                <a:off x="540001" y="1716402"/>
                <a:ext cx="5718392" cy="6535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SG" sz="1800" b="0" i="1" smtClean="0">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SG" sz="1800" b="0" i="1" smtClean="0">
                              <a:effectLst/>
                              <a:latin typeface="Cambria Math" panose="02040503050406030204" pitchFamily="18" charset="0"/>
                              <a:ea typeface="Times New Roman" panose="02020603050405020304" pitchFamily="18" charset="0"/>
                              <a:cs typeface="Times New Roman" panose="02020603050405020304" pitchFamily="18" charset="0"/>
                            </a:rPr>
                            <m:t>𝑓𝑖𝑛𝑎𝑙</m:t>
                          </m:r>
                        </m:sub>
                      </m:sSub>
                      <m:r>
                        <a:rPr lang="en-SG"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SG" sz="1800" b="0" i="1" smtClean="0">
                              <a:effectLst/>
                              <a:latin typeface="Cambria Math" panose="02040503050406030204" pitchFamily="18" charset="0"/>
                              <a:cs typeface="Times New Roman" panose="02020603050405020304" pitchFamily="18" charset="0"/>
                            </a:rPr>
                          </m:ctrlPr>
                        </m:fPr>
                        <m:num>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𝑣</m:t>
                              </m:r>
                            </m:e>
                            <m:sub>
                              <m:r>
                                <a:rPr lang="en-SG" sz="1800" b="0" i="1" smtClean="0">
                                  <a:effectLst/>
                                  <a:latin typeface="Cambria Math" panose="02040503050406030204" pitchFamily="18" charset="0"/>
                                  <a:cs typeface="Times New Roman" panose="02020603050405020304" pitchFamily="18" charset="0"/>
                                </a:rPr>
                                <m:t>𝑤𝑜𝑟𝑑</m:t>
                              </m:r>
                            </m:sub>
                          </m:sSub>
                          <m:r>
                            <a:rPr lang="en-SG" sz="1800" b="0" i="1" smtClean="0">
                              <a:effectLst/>
                              <a:latin typeface="Cambria Math" panose="02040503050406030204" pitchFamily="18" charset="0"/>
                              <a:cs typeface="Times New Roman" panose="02020603050405020304" pitchFamily="18" charset="0"/>
                            </a:rPr>
                            <m:t>+</m:t>
                          </m:r>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𝑣</m:t>
                              </m:r>
                            </m:e>
                            <m:sub>
                              <m:r>
                                <a:rPr lang="en-SG" sz="1800" b="0" i="1" smtClean="0">
                                  <a:effectLst/>
                                  <a:latin typeface="Cambria Math" panose="02040503050406030204" pitchFamily="18" charset="0"/>
                                  <a:cs typeface="Times New Roman" panose="02020603050405020304" pitchFamily="18" charset="0"/>
                                </a:rPr>
                                <m:t>𝑛𝑔𝑟𝑎</m:t>
                              </m:r>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𝑚</m:t>
                                  </m:r>
                                </m:e>
                                <m:sub>
                                  <m:r>
                                    <a:rPr lang="en-SG" sz="1800" b="0" i="1" smtClean="0">
                                      <a:effectLst/>
                                      <a:latin typeface="Cambria Math" panose="02040503050406030204" pitchFamily="18" charset="0"/>
                                      <a:cs typeface="Times New Roman" panose="02020603050405020304" pitchFamily="18" charset="0"/>
                                    </a:rPr>
                                    <m:t>1</m:t>
                                  </m:r>
                                </m:sub>
                              </m:sSub>
                            </m:sub>
                          </m:sSub>
                          <m:r>
                            <a:rPr lang="en-SG" sz="1800" b="0" i="1" smtClean="0">
                              <a:effectLst/>
                              <a:latin typeface="Cambria Math" panose="02040503050406030204" pitchFamily="18" charset="0"/>
                              <a:cs typeface="Times New Roman" panose="02020603050405020304" pitchFamily="18" charset="0"/>
                            </a:rPr>
                            <m:t>+</m:t>
                          </m:r>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𝑣</m:t>
                              </m:r>
                            </m:e>
                            <m:sub>
                              <m:r>
                                <a:rPr lang="en-SG" sz="1800" b="0" i="1" smtClean="0">
                                  <a:effectLst/>
                                  <a:latin typeface="Cambria Math" panose="02040503050406030204" pitchFamily="18" charset="0"/>
                                  <a:cs typeface="Times New Roman" panose="02020603050405020304" pitchFamily="18" charset="0"/>
                                </a:rPr>
                                <m:t>𝑛𝑔𝑟𝑎</m:t>
                              </m:r>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𝑚</m:t>
                                  </m:r>
                                </m:e>
                                <m:sub>
                                  <m:r>
                                    <a:rPr lang="en-SG" sz="1800" b="0" i="1" smtClean="0">
                                      <a:effectLst/>
                                      <a:latin typeface="Cambria Math" panose="02040503050406030204" pitchFamily="18" charset="0"/>
                                      <a:cs typeface="Times New Roman" panose="02020603050405020304" pitchFamily="18" charset="0"/>
                                    </a:rPr>
                                    <m:t>2</m:t>
                                  </m:r>
                                </m:sub>
                              </m:sSub>
                            </m:sub>
                          </m:sSub>
                          <m:r>
                            <a:rPr lang="en-SG" sz="1800" b="0" i="1" smtClean="0">
                              <a:effectLst/>
                              <a:latin typeface="Cambria Math" panose="02040503050406030204" pitchFamily="18" charset="0"/>
                              <a:cs typeface="Times New Roman" panose="02020603050405020304" pitchFamily="18" charset="0"/>
                            </a:rPr>
                            <m:t>+…+</m:t>
                          </m:r>
                          <m:sSub>
                            <m:sSubPr>
                              <m:ctrlPr>
                                <a:rPr lang="en-SG" sz="1800" b="0" i="1" smtClean="0">
                                  <a:effectLst/>
                                  <a:latin typeface="Cambria Math" panose="02040503050406030204" pitchFamily="18" charset="0"/>
                                  <a:cs typeface="Times New Roman" panose="02020603050405020304" pitchFamily="18" charset="0"/>
                                </a:rPr>
                              </m:ctrlPr>
                            </m:sSubPr>
                            <m:e>
                              <m:r>
                                <a:rPr lang="en-SG" sz="1800" b="0" i="1" smtClean="0">
                                  <a:effectLst/>
                                  <a:latin typeface="Cambria Math" panose="02040503050406030204" pitchFamily="18" charset="0"/>
                                  <a:cs typeface="Times New Roman" panose="02020603050405020304" pitchFamily="18" charset="0"/>
                                </a:rPr>
                                <m:t>𝑣</m:t>
                              </m:r>
                            </m:e>
                            <m:sub>
                              <m:r>
                                <a:rPr lang="en-SG" sz="1800" i="1">
                                  <a:latin typeface="Cambria Math" panose="02040503050406030204" pitchFamily="18" charset="0"/>
                                  <a:cs typeface="Times New Roman" panose="02020603050405020304" pitchFamily="18" charset="0"/>
                                </a:rPr>
                                <m:t>𝑛𝑔𝑟𝑎</m:t>
                              </m:r>
                              <m:sSub>
                                <m:sSubPr>
                                  <m:ctrlPr>
                                    <a:rPr lang="en-SG" sz="1800" i="1">
                                      <a:latin typeface="Cambria Math" panose="02040503050406030204" pitchFamily="18" charset="0"/>
                                      <a:cs typeface="Times New Roman" panose="02020603050405020304" pitchFamily="18" charset="0"/>
                                    </a:rPr>
                                  </m:ctrlPr>
                                </m:sSubPr>
                                <m:e>
                                  <m:r>
                                    <a:rPr lang="en-SG" sz="1800" i="1">
                                      <a:latin typeface="Cambria Math" panose="02040503050406030204" pitchFamily="18" charset="0"/>
                                      <a:cs typeface="Times New Roman" panose="02020603050405020304" pitchFamily="18" charset="0"/>
                                    </a:rPr>
                                    <m:t>𝑚</m:t>
                                  </m:r>
                                </m:e>
                                <m:sub>
                                  <m:r>
                                    <a:rPr lang="en-SG" sz="1800" i="1">
                                      <a:latin typeface="Cambria Math" panose="02040503050406030204" pitchFamily="18" charset="0"/>
                                      <a:cs typeface="Times New Roman" panose="02020603050405020304" pitchFamily="18" charset="0"/>
                                    </a:rPr>
                                    <m:t>𝑛</m:t>
                                  </m:r>
                                </m:sub>
                              </m:sSub>
                            </m:sub>
                          </m:sSub>
                        </m:num>
                        <m:den>
                          <m:r>
                            <a:rPr lang="en-SG" sz="1800" b="0" i="1" smtClean="0">
                              <a:effectLst/>
                              <a:latin typeface="Cambria Math" panose="02040503050406030204" pitchFamily="18" charset="0"/>
                              <a:cs typeface="Times New Roman" panose="02020603050405020304" pitchFamily="18" charset="0"/>
                            </a:rPr>
                            <m:t>𝑛𝑔𝑟𝑎𝑚</m:t>
                          </m:r>
                          <m:r>
                            <a:rPr lang="en-SG" sz="1800" b="0" i="1" smtClean="0">
                              <a:effectLst/>
                              <a:latin typeface="Cambria Math" panose="02040503050406030204" pitchFamily="18" charset="0"/>
                              <a:cs typeface="Times New Roman" panose="02020603050405020304" pitchFamily="18" charset="0"/>
                            </a:rPr>
                            <m:t>+1</m:t>
                          </m:r>
                        </m:den>
                      </m:f>
                    </m:oMath>
                  </m:oMathPara>
                </a14:m>
                <a:endParaRPr lang="en-SG">
                  <a:latin typeface="+mj-lt"/>
                </a:endParaRPr>
              </a:p>
            </p:txBody>
          </p:sp>
        </mc:Choice>
        <mc:Fallback xmlns="">
          <p:sp>
            <p:nvSpPr>
              <p:cNvPr id="5" name="TextBox 4">
                <a:extLst>
                  <a:ext uri="{FF2B5EF4-FFF2-40B4-BE49-F238E27FC236}">
                    <a16:creationId xmlns:a16="http://schemas.microsoft.com/office/drawing/2014/main" id="{284E6234-0C6E-C91E-5C08-C879EF17B3AE}"/>
                  </a:ext>
                </a:extLst>
              </p:cNvPr>
              <p:cNvSpPr txBox="1">
                <a:spLocks noRot="1" noChangeAspect="1" noMove="1" noResize="1" noEditPoints="1" noAdjustHandles="1" noChangeArrowheads="1" noChangeShapeType="1" noTextEdit="1"/>
              </p:cNvSpPr>
              <p:nvPr/>
            </p:nvSpPr>
            <p:spPr>
              <a:xfrm>
                <a:off x="540001" y="1716402"/>
                <a:ext cx="5718392" cy="653512"/>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5A829-46E6-127E-492B-B684263F0F68}"/>
                  </a:ext>
                </a:extLst>
              </p:cNvPr>
              <p:cNvSpPr txBox="1"/>
              <p:nvPr/>
            </p:nvSpPr>
            <p:spPr>
              <a:xfrm>
                <a:off x="540000" y="2726586"/>
                <a:ext cx="4916774" cy="99091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ea typeface="Times New Roman" panose="02020603050405020304" pitchFamily="18" charset="0"/>
                            <a:cs typeface="Times New Roman" panose="02020603050405020304" pitchFamily="18" charset="0"/>
                          </a:rPr>
                        </m:ctrlPr>
                      </m:sSubPr>
                      <m:e>
                        <m:r>
                          <a:rPr lang="en-SG" i="1">
                            <a:latin typeface="Cambria Math" panose="02040503050406030204" pitchFamily="18" charset="0"/>
                            <a:ea typeface="Times New Roman" panose="02020603050405020304" pitchFamily="18" charset="0"/>
                            <a:cs typeface="Times New Roman" panose="02020603050405020304" pitchFamily="18" charset="0"/>
                          </a:rPr>
                          <m:t>𝑣</m:t>
                        </m:r>
                      </m:e>
                      <m:sub>
                        <m:r>
                          <a:rPr lang="en-SG" i="1">
                            <a:latin typeface="Cambria Math" panose="02040503050406030204" pitchFamily="18" charset="0"/>
                            <a:ea typeface="Times New Roman" panose="02020603050405020304" pitchFamily="18" charset="0"/>
                            <a:cs typeface="Times New Roman" panose="02020603050405020304" pitchFamily="18" charset="0"/>
                          </a:rPr>
                          <m:t>𝑓𝑖𝑛𝑎𝑙</m:t>
                        </m:r>
                      </m:sub>
                    </m:sSub>
                  </m:oMath>
                </a14:m>
                <a:r>
                  <a:rPr lang="en-SG">
                    <a:latin typeface="+mj-lt"/>
                    <a:ea typeface="Times New Roman" panose="02020603050405020304" pitchFamily="18" charset="0"/>
                    <a:cs typeface="Arimo" panose="020B0604020202020204" charset="0"/>
                  </a:rPr>
                  <a:t>: vector </a:t>
                </a:r>
                <a:r>
                  <a:rPr lang="en-SG" err="1">
                    <a:latin typeface="+mj-lt"/>
                    <a:ea typeface="Times New Roman" panose="02020603050405020304" pitchFamily="18" charset="0"/>
                    <a:cs typeface="Arimo" panose="020B0604020202020204" charset="0"/>
                  </a:rPr>
                  <a:t>kết</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quả</a:t>
                </a:r>
                <a:endParaRPr lang="en-US">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cs typeface="Times New Roman" panose="02020603050405020304" pitchFamily="18" charset="0"/>
                          </a:rPr>
                        </m:ctrlPr>
                      </m:sSubPr>
                      <m:e>
                        <m:r>
                          <a:rPr lang="en-SG" i="1">
                            <a:latin typeface="Cambria Math" panose="02040503050406030204" pitchFamily="18" charset="0"/>
                            <a:cs typeface="Times New Roman" panose="02020603050405020304" pitchFamily="18" charset="0"/>
                          </a:rPr>
                          <m:t>𝑣</m:t>
                        </m:r>
                      </m:e>
                      <m:sub>
                        <m:r>
                          <a:rPr lang="en-SG" i="1">
                            <a:latin typeface="Cambria Math" panose="02040503050406030204" pitchFamily="18" charset="0"/>
                            <a:cs typeface="Times New Roman" panose="02020603050405020304" pitchFamily="18" charset="0"/>
                          </a:rPr>
                          <m:t>𝑤𝑜𝑟𝑑</m:t>
                        </m:r>
                      </m:sub>
                    </m:sSub>
                    <m:r>
                      <a:rPr lang="en-SG" i="1">
                        <a:latin typeface="Cambria Math" panose="02040503050406030204" pitchFamily="18" charset="0"/>
                        <a:cs typeface="Times New Roman" panose="02020603050405020304" pitchFamily="18" charset="0"/>
                      </a:rPr>
                      <m:t> </m:t>
                    </m:r>
                  </m:oMath>
                </a14:m>
                <a:r>
                  <a:rPr lang="en-SG">
                    <a:latin typeface="+mj-lt"/>
                    <a:ea typeface="Times New Roman" panose="02020603050405020304" pitchFamily="18" charset="0"/>
                    <a:cs typeface="Arimo" panose="020B0604020202020204" charset="0"/>
                  </a:rPr>
                  <a:t>: vector </a:t>
                </a:r>
                <a:r>
                  <a:rPr lang="en-SG" err="1">
                    <a:latin typeface="+mj-lt"/>
                    <a:ea typeface="Times New Roman" panose="02020603050405020304" pitchFamily="18" charset="0"/>
                    <a:cs typeface="Arimo" panose="020B0604020202020204" charset="0"/>
                  </a:rPr>
                  <a:t>của</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từ</a:t>
                </a:r>
                <a:endParaRPr lang="en-SG">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cs typeface="Times New Roman" panose="02020603050405020304" pitchFamily="18" charset="0"/>
                          </a:rPr>
                        </m:ctrlPr>
                      </m:sSubPr>
                      <m:e>
                        <m:r>
                          <a:rPr lang="en-SG" i="1">
                            <a:latin typeface="Cambria Math" panose="02040503050406030204" pitchFamily="18" charset="0"/>
                            <a:cs typeface="Times New Roman" panose="02020603050405020304" pitchFamily="18" charset="0"/>
                          </a:rPr>
                          <m:t>𝑣</m:t>
                        </m:r>
                      </m:e>
                      <m:sub>
                        <m:r>
                          <a:rPr lang="en-SG" i="1">
                            <a:latin typeface="Cambria Math" panose="02040503050406030204" pitchFamily="18" charset="0"/>
                            <a:cs typeface="Times New Roman" panose="02020603050405020304" pitchFamily="18" charset="0"/>
                          </a:rPr>
                          <m:t>𝑛𝑔𝑟𝑎</m:t>
                        </m:r>
                        <m:sSub>
                          <m:sSubPr>
                            <m:ctrlPr>
                              <a:rPr lang="en-SG" i="1">
                                <a:latin typeface="Cambria Math" panose="02040503050406030204" pitchFamily="18" charset="0"/>
                                <a:cs typeface="Times New Roman" panose="02020603050405020304" pitchFamily="18" charset="0"/>
                              </a:rPr>
                            </m:ctrlPr>
                          </m:sSubPr>
                          <m:e>
                            <m:r>
                              <a:rPr lang="en-SG" i="1">
                                <a:latin typeface="Cambria Math" panose="02040503050406030204" pitchFamily="18" charset="0"/>
                                <a:cs typeface="Times New Roman" panose="02020603050405020304" pitchFamily="18" charset="0"/>
                              </a:rPr>
                              <m:t>𝑚</m:t>
                            </m:r>
                          </m:e>
                          <m:sub>
                            <m:r>
                              <a:rPr lang="en-SG" i="1">
                                <a:latin typeface="Cambria Math" panose="02040503050406030204" pitchFamily="18" charset="0"/>
                                <a:cs typeface="Times New Roman" panose="02020603050405020304" pitchFamily="18" charset="0"/>
                              </a:rPr>
                              <m:t>𝑛</m:t>
                            </m:r>
                          </m:sub>
                        </m:sSub>
                      </m:sub>
                    </m:sSub>
                    <m:r>
                      <a:rPr lang="en-SG" i="1">
                        <a:latin typeface="Cambria Math" panose="02040503050406030204" pitchFamily="18" charset="0"/>
                        <a:cs typeface="Times New Roman" panose="02020603050405020304" pitchFamily="18" charset="0"/>
                      </a:rPr>
                      <m:t> </m:t>
                    </m:r>
                  </m:oMath>
                </a14:m>
                <a:r>
                  <a:rPr lang="en-US">
                    <a:latin typeface="+mj-lt"/>
                    <a:ea typeface="Times New Roman" panose="02020603050405020304" pitchFamily="18" charset="0"/>
                    <a:cs typeface="Arimo" panose="020B0604020202020204" charset="0"/>
                  </a:rPr>
                  <a:t>: vector </a:t>
                </a:r>
                <a:r>
                  <a:rPr lang="en-US" err="1">
                    <a:latin typeface="+mj-lt"/>
                    <a:ea typeface="Times New Roman" panose="02020603050405020304" pitchFamily="18" charset="0"/>
                    <a:cs typeface="Arimo" panose="020B0604020202020204" charset="0"/>
                  </a:rPr>
                  <a:t>của</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ngram</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thứ</a:t>
                </a:r>
                <a:r>
                  <a:rPr lang="en-US">
                    <a:latin typeface="+mj-lt"/>
                    <a:ea typeface="Times New Roman" panose="02020603050405020304" pitchFamily="18" charset="0"/>
                    <a:cs typeface="Arimo" panose="020B0604020202020204" charset="0"/>
                  </a:rPr>
                  <a:t> n </a:t>
                </a:r>
                <a:r>
                  <a:rPr lang="en-US" err="1">
                    <a:latin typeface="+mj-lt"/>
                    <a:ea typeface="Times New Roman" panose="02020603050405020304" pitchFamily="18" charset="0"/>
                    <a:cs typeface="Arimo" panose="020B0604020202020204" charset="0"/>
                  </a:rPr>
                  <a:t>của</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từ</a:t>
                </a:r>
                <a:endParaRPr lang="en-SG">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r>
                      <a:rPr lang="en-SG" i="1">
                        <a:latin typeface="Cambria Math" panose="02040503050406030204" pitchFamily="18" charset="0"/>
                        <a:cs typeface="Times New Roman" panose="02020603050405020304" pitchFamily="18" charset="0"/>
                      </a:rPr>
                      <m:t>𝑛𝑔𝑟𝑎𝑚</m:t>
                    </m:r>
                    <m:r>
                      <a:rPr lang="en-SG" i="1">
                        <a:latin typeface="Cambria Math" panose="02040503050406030204" pitchFamily="18" charset="0"/>
                        <a:cs typeface="Times New Roman" panose="02020603050405020304" pitchFamily="18" charset="0"/>
                      </a:rPr>
                      <m:t> </m:t>
                    </m:r>
                  </m:oMath>
                </a14:m>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tổng</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số</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lượng</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ngram</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của</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từ</a:t>
                </a:r>
                <a:endParaRPr lang="en-SG">
                  <a:latin typeface="+mj-lt"/>
                  <a:ea typeface="Times New Roman" panose="02020603050405020304" pitchFamily="18" charset="0"/>
                  <a:cs typeface="Arimo" panose="020B0604020202020204" charset="0"/>
                </a:endParaRPr>
              </a:p>
            </p:txBody>
          </p:sp>
        </mc:Choice>
        <mc:Fallback xmlns="">
          <p:sp>
            <p:nvSpPr>
              <p:cNvPr id="6" name="TextBox 5">
                <a:extLst>
                  <a:ext uri="{FF2B5EF4-FFF2-40B4-BE49-F238E27FC236}">
                    <a16:creationId xmlns:a16="http://schemas.microsoft.com/office/drawing/2014/main" id="{2955A829-46E6-127E-492B-B684263F0F68}"/>
                  </a:ext>
                </a:extLst>
              </p:cNvPr>
              <p:cNvSpPr txBox="1">
                <a:spLocks noRot="1" noChangeAspect="1" noMove="1" noResize="1" noEditPoints="1" noAdjustHandles="1" noChangeArrowheads="1" noChangeShapeType="1" noTextEdit="1"/>
              </p:cNvSpPr>
              <p:nvPr/>
            </p:nvSpPr>
            <p:spPr>
              <a:xfrm>
                <a:off x="540000" y="2726586"/>
                <a:ext cx="4916774" cy="990912"/>
              </a:xfrm>
              <a:prstGeom prst="rect">
                <a:avLst/>
              </a:prstGeom>
              <a:blipFill>
                <a:blip r:embed="rId4"/>
                <a:stretch>
                  <a:fillRect l="-248" t="-613" b="-6135"/>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C4D29169-23C3-787A-DE9D-8D4424FB7653}"/>
              </a:ext>
            </a:extLst>
          </p:cNvPr>
          <p:cNvSpPr txBox="1"/>
          <p:nvPr/>
        </p:nvSpPr>
        <p:spPr>
          <a:xfrm>
            <a:off x="540000" y="931321"/>
            <a:ext cx="5857053" cy="523220"/>
          </a:xfrm>
          <a:prstGeom prst="rect">
            <a:avLst/>
          </a:prstGeom>
          <a:noFill/>
        </p:spPr>
        <p:txBody>
          <a:bodyPr wrap="square" rtlCol="0">
            <a:spAutoFit/>
          </a:bodyPr>
          <a:lstStyle/>
          <a:p>
            <a:r>
              <a:rPr lang="en-SG">
                <a:latin typeface="+mj-lt"/>
                <a:cs typeface="Arimo" panose="020B0604020202020204" charset="0"/>
              </a:rPr>
              <a:t>Vector </a:t>
            </a:r>
            <a:r>
              <a:rPr lang="en-SG" err="1">
                <a:latin typeface="+mj-lt"/>
                <a:cs typeface="Arimo" panose="020B0604020202020204" charset="0"/>
              </a:rPr>
              <a:t>từ</a:t>
            </a:r>
            <a:r>
              <a:rPr lang="en-SG">
                <a:latin typeface="+mj-lt"/>
                <a:cs typeface="Arimo" panose="020B0604020202020204" charset="0"/>
              </a:rPr>
              <a:t> </a:t>
            </a:r>
            <a:r>
              <a:rPr lang="en-SG" err="1">
                <a:latin typeface="+mj-lt"/>
                <a:cs typeface="Arimo" panose="020B0604020202020204" charset="0"/>
              </a:rPr>
              <a:t>được</a:t>
            </a:r>
            <a:r>
              <a:rPr lang="en-SG">
                <a:latin typeface="+mj-lt"/>
                <a:cs typeface="Arimo" panose="020B0604020202020204" charset="0"/>
              </a:rPr>
              <a:t> </a:t>
            </a:r>
            <a:r>
              <a:rPr lang="en-SG" err="1">
                <a:latin typeface="+mj-lt"/>
                <a:cs typeface="Arimo" panose="020B0604020202020204" charset="0"/>
              </a:rPr>
              <a:t>xác</a:t>
            </a:r>
            <a:r>
              <a:rPr lang="en-SG">
                <a:latin typeface="+mj-lt"/>
                <a:cs typeface="Arimo" panose="020B0604020202020204" charset="0"/>
              </a:rPr>
              <a:t> </a:t>
            </a:r>
            <a:r>
              <a:rPr lang="en-SG" err="1">
                <a:latin typeface="+mj-lt"/>
                <a:cs typeface="Arimo" panose="020B0604020202020204" charset="0"/>
              </a:rPr>
              <a:t>định</a:t>
            </a:r>
            <a:r>
              <a:rPr lang="en-SG">
                <a:latin typeface="+mj-lt"/>
                <a:cs typeface="Arimo" panose="020B0604020202020204" charset="0"/>
              </a:rPr>
              <a:t> </a:t>
            </a:r>
            <a:r>
              <a:rPr lang="en-SG" err="1">
                <a:latin typeface="+mj-lt"/>
                <a:cs typeface="Arimo" panose="020B0604020202020204" charset="0"/>
              </a:rPr>
              <a:t>bằng</a:t>
            </a:r>
            <a:r>
              <a:rPr lang="en-SG">
                <a:latin typeface="+mj-lt"/>
                <a:cs typeface="Arimo" panose="020B0604020202020204" charset="0"/>
              </a:rPr>
              <a:t> </a:t>
            </a:r>
            <a:r>
              <a:rPr lang="en-SG" err="1">
                <a:latin typeface="+mj-lt"/>
                <a:cs typeface="Arimo" panose="020B0604020202020204" charset="0"/>
              </a:rPr>
              <a:t>trung</a:t>
            </a:r>
            <a:r>
              <a:rPr lang="en-SG">
                <a:latin typeface="+mj-lt"/>
                <a:cs typeface="Arimo" panose="020B0604020202020204" charset="0"/>
              </a:rPr>
              <a:t> </a:t>
            </a:r>
            <a:r>
              <a:rPr lang="en-SG" err="1">
                <a:latin typeface="+mj-lt"/>
                <a:cs typeface="Arimo" panose="020B0604020202020204" charset="0"/>
              </a:rPr>
              <a:t>bình</a:t>
            </a:r>
            <a:r>
              <a:rPr lang="en-SG">
                <a:latin typeface="+mj-lt"/>
                <a:cs typeface="Arimo" panose="020B0604020202020204" charset="0"/>
              </a:rPr>
              <a:t> </a:t>
            </a:r>
            <a:r>
              <a:rPr lang="en-SG" err="1">
                <a:latin typeface="+mj-lt"/>
                <a:cs typeface="Arimo" panose="020B0604020202020204" charset="0"/>
              </a:rPr>
              <a:t>cộng</a:t>
            </a:r>
            <a:r>
              <a:rPr lang="en-SG">
                <a:latin typeface="+mj-lt"/>
                <a:cs typeface="Arimo" panose="020B0604020202020204" charset="0"/>
              </a:rPr>
              <a:t> vector </a:t>
            </a:r>
            <a:r>
              <a:rPr lang="en-SG" err="1">
                <a:latin typeface="+mj-lt"/>
                <a:cs typeface="Arimo" panose="020B0604020202020204" charset="0"/>
              </a:rPr>
              <a:t>của</a:t>
            </a:r>
            <a:r>
              <a:rPr lang="en-SG">
                <a:latin typeface="+mj-lt"/>
                <a:cs typeface="Arimo" panose="020B0604020202020204" charset="0"/>
              </a:rPr>
              <a:t> </a:t>
            </a:r>
            <a:r>
              <a:rPr lang="en-SG" err="1">
                <a:latin typeface="+mj-lt"/>
                <a:cs typeface="Arimo" panose="020B0604020202020204" charset="0"/>
              </a:rPr>
              <a:t>các</a:t>
            </a:r>
            <a:r>
              <a:rPr lang="en-SG">
                <a:latin typeface="+mj-lt"/>
                <a:cs typeface="Arimo" panose="020B0604020202020204" charset="0"/>
              </a:rPr>
              <a:t> </a:t>
            </a:r>
            <a:r>
              <a:rPr lang="en-SG" err="1">
                <a:latin typeface="+mj-lt"/>
                <a:cs typeface="Arimo" panose="020B0604020202020204" charset="0"/>
              </a:rPr>
              <a:t>subword</a:t>
            </a:r>
            <a:r>
              <a:rPr lang="en-SG">
                <a:latin typeface="+mj-lt"/>
                <a:cs typeface="Arimo" panose="020B0604020202020204" charset="0"/>
              </a:rPr>
              <a:t>. </a:t>
            </a:r>
          </a:p>
          <a:p>
            <a:r>
              <a:rPr lang="en-SG" err="1">
                <a:latin typeface="+mj-lt"/>
                <a:cs typeface="Arimo" panose="020B0604020202020204" charset="0"/>
              </a:rPr>
              <a:t>Subword</a:t>
            </a:r>
            <a:r>
              <a:rPr lang="en-SG">
                <a:latin typeface="+mj-lt"/>
                <a:cs typeface="Arimo" panose="020B0604020202020204" charset="0"/>
              </a:rPr>
              <a:t>: </a:t>
            </a:r>
            <a:r>
              <a:rPr lang="en-SG" err="1">
                <a:latin typeface="+mj-lt"/>
                <a:cs typeface="Arimo" panose="020B0604020202020204" charset="0"/>
              </a:rPr>
              <a:t>từ</a:t>
            </a:r>
            <a:r>
              <a:rPr lang="en-SG">
                <a:latin typeface="+mj-lt"/>
                <a:cs typeface="Arimo" panose="020B0604020202020204" charset="0"/>
              </a:rPr>
              <a:t> </a:t>
            </a:r>
            <a:r>
              <a:rPr lang="en-SG" err="1">
                <a:latin typeface="+mj-lt"/>
                <a:cs typeface="Arimo" panose="020B0604020202020204" charset="0"/>
              </a:rPr>
              <a:t>và</a:t>
            </a:r>
            <a:r>
              <a:rPr lang="en-SG">
                <a:latin typeface="+mj-lt"/>
                <a:cs typeface="Arimo" panose="020B0604020202020204" charset="0"/>
              </a:rPr>
              <a:t> n-gram </a:t>
            </a:r>
            <a:r>
              <a:rPr lang="en-SG" err="1">
                <a:latin typeface="+mj-lt"/>
                <a:cs typeface="Arimo" panose="020B0604020202020204" charset="0"/>
              </a:rPr>
              <a:t>của</a:t>
            </a:r>
            <a:r>
              <a:rPr lang="en-SG">
                <a:latin typeface="+mj-lt"/>
                <a:cs typeface="Arimo" panose="020B0604020202020204" charset="0"/>
              </a:rPr>
              <a:t> </a:t>
            </a:r>
            <a:r>
              <a:rPr lang="en-SG" err="1">
                <a:latin typeface="+mj-lt"/>
                <a:cs typeface="Arimo" panose="020B0604020202020204" charset="0"/>
              </a:rPr>
              <a:t>từ</a:t>
            </a:r>
            <a:endParaRPr lang="en-SG">
              <a:latin typeface="+mj-lt"/>
              <a:cs typeface="Arimo" panose="020B0604020202020204" charset="0"/>
            </a:endParaRPr>
          </a:p>
        </p:txBody>
      </p:sp>
    </p:spTree>
    <p:extLst>
      <p:ext uri="{BB962C8B-B14F-4D97-AF65-F5344CB8AC3E}">
        <p14:creationId xmlns:p14="http://schemas.microsoft.com/office/powerpoint/2010/main" val="1935043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err="1">
                <a:latin typeface="+mj-lt"/>
              </a:rPr>
              <a:t>Giới</a:t>
            </a:r>
            <a:r>
              <a:rPr lang="en-US" sz="2000">
                <a:latin typeface="+mj-lt"/>
              </a:rPr>
              <a:t> </a:t>
            </a:r>
            <a:r>
              <a:rPr lang="en-US" sz="2000" err="1">
                <a:latin typeface="+mj-lt"/>
              </a:rPr>
              <a:t>thiệu</a:t>
            </a:r>
            <a:r>
              <a:rPr lang="en-US" sz="2000">
                <a:latin typeface="+mj-lt"/>
              </a:rPr>
              <a:t> LSTM</a:t>
            </a:r>
          </a:p>
        </p:txBody>
      </p:sp>
      <p:sp>
        <p:nvSpPr>
          <p:cNvPr id="25" name="TextBox 24">
            <a:extLst>
              <a:ext uri="{FF2B5EF4-FFF2-40B4-BE49-F238E27FC236}">
                <a16:creationId xmlns:a16="http://schemas.microsoft.com/office/drawing/2014/main" id="{FB6EADAC-32D9-7475-8193-C5AB846229B5}"/>
              </a:ext>
            </a:extLst>
          </p:cNvPr>
          <p:cNvSpPr txBox="1"/>
          <p:nvPr/>
        </p:nvSpPr>
        <p:spPr>
          <a:xfrm>
            <a:off x="539999" y="2949865"/>
            <a:ext cx="5880255" cy="523220"/>
          </a:xfrm>
          <a:prstGeom prst="rect">
            <a:avLst/>
          </a:prstGeom>
          <a:noFill/>
        </p:spPr>
        <p:txBody>
          <a:bodyPr wrap="square">
            <a:spAutoFit/>
          </a:bodyPr>
          <a:lstStyle/>
          <a:p>
            <a:r>
              <a:rPr lang="en-US" sz="1400" err="1">
                <a:solidFill>
                  <a:srgbClr val="191919"/>
                </a:solidFill>
                <a:latin typeface="+mj-lt"/>
              </a:rPr>
              <a:t>Là</a:t>
            </a:r>
            <a:r>
              <a:rPr lang="en-US" sz="1400">
                <a:solidFill>
                  <a:srgbClr val="191919"/>
                </a:solidFill>
                <a:latin typeface="+mj-lt"/>
              </a:rPr>
              <a:t> </a:t>
            </a:r>
            <a:r>
              <a:rPr lang="en-US" sz="1400" err="1">
                <a:solidFill>
                  <a:srgbClr val="191919"/>
                </a:solidFill>
                <a:latin typeface="+mj-lt"/>
              </a:rPr>
              <a:t>một</a:t>
            </a:r>
            <a:r>
              <a:rPr lang="en-US" sz="1400">
                <a:solidFill>
                  <a:srgbClr val="191919"/>
                </a:solidFill>
                <a:latin typeface="+mj-lt"/>
              </a:rPr>
              <a:t> </a:t>
            </a:r>
            <a:r>
              <a:rPr lang="en-US" sz="1400" err="1">
                <a:solidFill>
                  <a:srgbClr val="191919"/>
                </a:solidFill>
                <a:latin typeface="+mj-lt"/>
              </a:rPr>
              <a:t>kiến</a:t>
            </a:r>
            <a:r>
              <a:rPr lang="en-US" sz="1400">
                <a:solidFill>
                  <a:srgbClr val="191919"/>
                </a:solidFill>
                <a:latin typeface="+mj-lt"/>
              </a:rPr>
              <a:t> </a:t>
            </a:r>
            <a:r>
              <a:rPr lang="en-US" sz="1400" err="1">
                <a:solidFill>
                  <a:srgbClr val="191919"/>
                </a:solidFill>
                <a:latin typeface="+mj-lt"/>
              </a:rPr>
              <a:t>trúc</a:t>
            </a:r>
            <a:r>
              <a:rPr lang="en-US" sz="1400">
                <a:solidFill>
                  <a:srgbClr val="191919"/>
                </a:solidFill>
                <a:latin typeface="+mj-lt"/>
              </a:rPr>
              <a:t> </a:t>
            </a:r>
            <a:r>
              <a:rPr lang="en-US" sz="1400" err="1">
                <a:solidFill>
                  <a:srgbClr val="FF0000"/>
                </a:solidFill>
                <a:latin typeface="+mj-lt"/>
              </a:rPr>
              <a:t>mạng</a:t>
            </a:r>
            <a:r>
              <a:rPr lang="en-US" sz="1400">
                <a:solidFill>
                  <a:srgbClr val="FF0000"/>
                </a:solidFill>
                <a:latin typeface="+mj-lt"/>
              </a:rPr>
              <a:t> </a:t>
            </a:r>
            <a:r>
              <a:rPr lang="en-US" sz="1400" err="1">
                <a:solidFill>
                  <a:srgbClr val="FF0000"/>
                </a:solidFill>
                <a:latin typeface="+mj-lt"/>
              </a:rPr>
              <a:t>nơ-ron</a:t>
            </a:r>
            <a:r>
              <a:rPr lang="en-US" sz="1400">
                <a:solidFill>
                  <a:srgbClr val="FF0000"/>
                </a:solidFill>
                <a:latin typeface="+mj-lt"/>
              </a:rPr>
              <a:t> </a:t>
            </a:r>
            <a:r>
              <a:rPr lang="en-US" sz="1400" err="1">
                <a:solidFill>
                  <a:srgbClr val="191919"/>
                </a:solidFill>
                <a:latin typeface="+mj-lt"/>
              </a:rPr>
              <a:t>sử</a:t>
            </a:r>
            <a:r>
              <a:rPr lang="en-US" sz="1400">
                <a:solidFill>
                  <a:srgbClr val="191919"/>
                </a:solidFill>
                <a:latin typeface="+mj-lt"/>
              </a:rPr>
              <a:t> </a:t>
            </a:r>
            <a:r>
              <a:rPr lang="en-US" sz="1400" err="1">
                <a:solidFill>
                  <a:srgbClr val="191919"/>
                </a:solidFill>
                <a:latin typeface="+mj-lt"/>
              </a:rPr>
              <a:t>dụng</a:t>
            </a:r>
            <a:r>
              <a:rPr lang="en-US" sz="1400">
                <a:solidFill>
                  <a:srgbClr val="191919"/>
                </a:solidFill>
                <a:latin typeface="+mj-lt"/>
              </a:rPr>
              <a:t> </a:t>
            </a:r>
            <a:r>
              <a:rPr lang="en-US" sz="1400" err="1">
                <a:solidFill>
                  <a:srgbClr val="191919"/>
                </a:solidFill>
                <a:latin typeface="+mj-lt"/>
              </a:rPr>
              <a:t>trong</a:t>
            </a:r>
            <a:r>
              <a:rPr lang="en-US" sz="1400">
                <a:solidFill>
                  <a:srgbClr val="191919"/>
                </a:solidFill>
                <a:latin typeface="+mj-lt"/>
              </a:rPr>
              <a:t> Machine Learning </a:t>
            </a:r>
            <a:r>
              <a:rPr lang="en-US" sz="1400" err="1">
                <a:solidFill>
                  <a:srgbClr val="191919"/>
                </a:solidFill>
                <a:latin typeface="+mj-lt"/>
              </a:rPr>
              <a:t>và</a:t>
            </a:r>
            <a:r>
              <a:rPr lang="en-US" sz="1400">
                <a:solidFill>
                  <a:srgbClr val="191919"/>
                </a:solidFill>
                <a:latin typeface="+mj-lt"/>
              </a:rPr>
              <a:t> Deep Learning </a:t>
            </a:r>
            <a:r>
              <a:rPr lang="en-US" sz="1400" err="1">
                <a:solidFill>
                  <a:srgbClr val="191919"/>
                </a:solidFill>
                <a:latin typeface="+mj-lt"/>
              </a:rPr>
              <a:t>để</a:t>
            </a:r>
            <a:r>
              <a:rPr lang="en-US" sz="1400">
                <a:solidFill>
                  <a:srgbClr val="191919"/>
                </a:solidFill>
                <a:latin typeface="+mj-lt"/>
              </a:rPr>
              <a:t> </a:t>
            </a:r>
            <a:r>
              <a:rPr lang="en-US" sz="1400" err="1">
                <a:solidFill>
                  <a:srgbClr val="191919"/>
                </a:solidFill>
                <a:latin typeface="+mj-lt"/>
              </a:rPr>
              <a:t>xử</a:t>
            </a:r>
            <a:r>
              <a:rPr lang="en-US" sz="1400">
                <a:solidFill>
                  <a:srgbClr val="191919"/>
                </a:solidFill>
                <a:latin typeface="+mj-lt"/>
              </a:rPr>
              <a:t> </a:t>
            </a:r>
            <a:r>
              <a:rPr lang="en-US" sz="1400" err="1">
                <a:solidFill>
                  <a:srgbClr val="191919"/>
                </a:solidFill>
                <a:latin typeface="+mj-lt"/>
              </a:rPr>
              <a:t>lý</a:t>
            </a:r>
            <a:r>
              <a:rPr lang="en-US" sz="1400">
                <a:solidFill>
                  <a:srgbClr val="191919"/>
                </a:solidFill>
                <a:latin typeface="+mj-lt"/>
              </a:rPr>
              <a:t> </a:t>
            </a:r>
            <a:r>
              <a:rPr lang="en-US" sz="1400" err="1">
                <a:solidFill>
                  <a:srgbClr val="191919"/>
                </a:solidFill>
                <a:latin typeface="+mj-lt"/>
              </a:rPr>
              <a:t>các</a:t>
            </a:r>
            <a:r>
              <a:rPr lang="en-US" sz="1400">
                <a:solidFill>
                  <a:srgbClr val="191919"/>
                </a:solidFill>
                <a:latin typeface="+mj-lt"/>
              </a:rPr>
              <a:t> </a:t>
            </a:r>
            <a:r>
              <a:rPr lang="en-US" sz="1400" err="1">
                <a:solidFill>
                  <a:srgbClr val="191919"/>
                </a:solidFill>
                <a:latin typeface="+mj-lt"/>
              </a:rPr>
              <a:t>chuỗi</a:t>
            </a:r>
            <a:r>
              <a:rPr lang="en-US" sz="1400">
                <a:solidFill>
                  <a:srgbClr val="191919"/>
                </a:solidFill>
                <a:latin typeface="+mj-lt"/>
              </a:rPr>
              <a:t> </a:t>
            </a:r>
            <a:r>
              <a:rPr lang="en-US" sz="1400" err="1">
                <a:solidFill>
                  <a:srgbClr val="191919"/>
                </a:solidFill>
                <a:latin typeface="+mj-lt"/>
              </a:rPr>
              <a:t>dữ</a:t>
            </a:r>
            <a:r>
              <a:rPr lang="en-US" sz="1400">
                <a:solidFill>
                  <a:srgbClr val="191919"/>
                </a:solidFill>
                <a:latin typeface="+mj-lt"/>
              </a:rPr>
              <a:t> </a:t>
            </a:r>
            <a:r>
              <a:rPr lang="en-US" sz="1400" err="1">
                <a:solidFill>
                  <a:srgbClr val="191919"/>
                </a:solidFill>
                <a:latin typeface="+mj-lt"/>
              </a:rPr>
              <a:t>liệu</a:t>
            </a:r>
            <a:r>
              <a:rPr lang="en-US" sz="1400">
                <a:solidFill>
                  <a:srgbClr val="191919"/>
                </a:solidFill>
                <a:latin typeface="+mj-lt"/>
              </a:rPr>
              <a:t> </a:t>
            </a:r>
            <a:r>
              <a:rPr lang="en-US" sz="1400" err="1">
                <a:solidFill>
                  <a:srgbClr val="191919"/>
                </a:solidFill>
                <a:latin typeface="+mj-lt"/>
              </a:rPr>
              <a:t>dài</a:t>
            </a:r>
            <a:r>
              <a:rPr lang="en-US" sz="1400">
                <a:solidFill>
                  <a:srgbClr val="191919"/>
                </a:solidFill>
                <a:latin typeface="+mj-lt"/>
              </a:rPr>
              <a:t> </a:t>
            </a:r>
            <a:r>
              <a:rPr lang="en-US" sz="1400" err="1">
                <a:solidFill>
                  <a:srgbClr val="191919"/>
                </a:solidFill>
                <a:latin typeface="+mj-lt"/>
              </a:rPr>
              <a:t>và</a:t>
            </a:r>
            <a:r>
              <a:rPr lang="en-US" sz="1400">
                <a:solidFill>
                  <a:srgbClr val="191919"/>
                </a:solidFill>
                <a:latin typeface="+mj-lt"/>
              </a:rPr>
              <a:t> </a:t>
            </a:r>
            <a:r>
              <a:rPr lang="en-US" sz="1400" err="1">
                <a:solidFill>
                  <a:srgbClr val="191919"/>
                </a:solidFill>
                <a:latin typeface="+mj-lt"/>
              </a:rPr>
              <a:t>phức</a:t>
            </a:r>
            <a:r>
              <a:rPr lang="en-US" sz="1400">
                <a:solidFill>
                  <a:srgbClr val="191919"/>
                </a:solidFill>
                <a:latin typeface="+mj-lt"/>
              </a:rPr>
              <a:t> </a:t>
            </a:r>
            <a:r>
              <a:rPr lang="en-US" sz="1400" err="1">
                <a:solidFill>
                  <a:srgbClr val="191919"/>
                </a:solidFill>
                <a:latin typeface="+mj-lt"/>
              </a:rPr>
              <a:t>tạp</a:t>
            </a:r>
            <a:r>
              <a:rPr lang="en-US" sz="1400">
                <a:solidFill>
                  <a:srgbClr val="191919"/>
                </a:solidFill>
                <a:latin typeface="+mj-lt"/>
              </a:rPr>
              <a:t>.</a:t>
            </a:r>
          </a:p>
        </p:txBody>
      </p:sp>
      <p:sp>
        <p:nvSpPr>
          <p:cNvPr id="26" name="TextBox 25">
            <a:extLst>
              <a:ext uri="{FF2B5EF4-FFF2-40B4-BE49-F238E27FC236}">
                <a16:creationId xmlns:a16="http://schemas.microsoft.com/office/drawing/2014/main" id="{FC773F36-FDF8-3EDC-8DA9-3BD9BE05362C}"/>
              </a:ext>
            </a:extLst>
          </p:cNvPr>
          <p:cNvSpPr txBox="1"/>
          <p:nvPr/>
        </p:nvSpPr>
        <p:spPr>
          <a:xfrm>
            <a:off x="544863" y="3388068"/>
            <a:ext cx="4608383" cy="402482"/>
          </a:xfrm>
          <a:prstGeom prst="rect">
            <a:avLst/>
          </a:prstGeom>
          <a:noFill/>
        </p:spPr>
        <p:txBody>
          <a:bodyPr wrap="square">
            <a:spAutoFit/>
          </a:bodyPr>
          <a:lstStyle/>
          <a:p>
            <a:pPr>
              <a:lnSpc>
                <a:spcPts val="2800"/>
              </a:lnSpc>
            </a:pPr>
            <a:r>
              <a:rPr lang="en-US" sz="1400" err="1">
                <a:solidFill>
                  <a:srgbClr val="191919"/>
                </a:solidFill>
                <a:latin typeface="+mj-lt"/>
              </a:rPr>
              <a:t>Năm</a:t>
            </a:r>
            <a:r>
              <a:rPr lang="en-US" sz="1400">
                <a:solidFill>
                  <a:srgbClr val="191919"/>
                </a:solidFill>
                <a:latin typeface="+mj-lt"/>
              </a:rPr>
              <a:t> 1997, </a:t>
            </a:r>
            <a:r>
              <a:rPr lang="en-US" sz="1400" err="1">
                <a:solidFill>
                  <a:srgbClr val="191919"/>
                </a:solidFill>
                <a:latin typeface="+mj-lt"/>
              </a:rPr>
              <a:t>bởi</a:t>
            </a:r>
            <a:r>
              <a:rPr lang="en-US" sz="1400">
                <a:solidFill>
                  <a:srgbClr val="191919"/>
                </a:solidFill>
                <a:latin typeface="+mj-lt"/>
              </a:rPr>
              <a:t> </a:t>
            </a:r>
            <a:r>
              <a:rPr lang="en-US" sz="1400" err="1">
                <a:solidFill>
                  <a:srgbClr val="191919"/>
                </a:solidFill>
                <a:latin typeface="+mj-lt"/>
                <a:hlinkClick r:id="rId3" tooltip="http://www.bioinf.jku.at/publications/older/2604.pdf"/>
              </a:rPr>
              <a:t>Hochreiter</a:t>
            </a:r>
            <a:r>
              <a:rPr lang="en-US" sz="1400">
                <a:solidFill>
                  <a:srgbClr val="191919"/>
                </a:solidFill>
                <a:latin typeface="+mj-lt"/>
                <a:hlinkClick r:id="rId3" tooltip="http://www.bioinf.jku.at/publications/older/2604.pdf"/>
              </a:rPr>
              <a:t> </a:t>
            </a:r>
            <a:r>
              <a:rPr lang="en-US" sz="1400" err="1">
                <a:solidFill>
                  <a:srgbClr val="191919"/>
                </a:solidFill>
                <a:latin typeface="+mj-lt"/>
                <a:hlinkClick r:id="rId3" tooltip="http://www.bioinf.jku.at/publications/older/2604.pdf"/>
              </a:rPr>
              <a:t>và</a:t>
            </a:r>
            <a:r>
              <a:rPr lang="en-US" sz="1400">
                <a:solidFill>
                  <a:srgbClr val="191919"/>
                </a:solidFill>
                <a:latin typeface="+mj-lt"/>
                <a:hlinkClick r:id="rId3" tooltip="http://www.bioinf.jku.at/publications/older/2604.pdf"/>
              </a:rPr>
              <a:t> </a:t>
            </a:r>
            <a:r>
              <a:rPr lang="en-US" sz="1400" err="1">
                <a:solidFill>
                  <a:srgbClr val="191919"/>
                </a:solidFill>
                <a:latin typeface="+mj-lt"/>
                <a:hlinkClick r:id="rId3" tooltip="http://www.bioinf.jku.at/publications/older/2604.pdf"/>
              </a:rPr>
              <a:t>Schmidhuber</a:t>
            </a:r>
            <a:endParaRPr lang="en-US" sz="1400">
              <a:solidFill>
                <a:srgbClr val="191919"/>
              </a:solidFill>
              <a:latin typeface="+mj-lt"/>
              <a:hlinkClick r:id="rId3" tooltip="http://www.bioinf.jku.at/publications/older/2604.pdf"/>
            </a:endParaRPr>
          </a:p>
        </p:txBody>
      </p:sp>
      <p:sp>
        <p:nvSpPr>
          <p:cNvPr id="32" name="TextBox 31">
            <a:extLst>
              <a:ext uri="{FF2B5EF4-FFF2-40B4-BE49-F238E27FC236}">
                <a16:creationId xmlns:a16="http://schemas.microsoft.com/office/drawing/2014/main" id="{40040B57-C647-32CC-5C7B-1A40E038FE4B}"/>
              </a:ext>
            </a:extLst>
          </p:cNvPr>
          <p:cNvSpPr txBox="1"/>
          <p:nvPr/>
        </p:nvSpPr>
        <p:spPr>
          <a:xfrm>
            <a:off x="539998" y="3797091"/>
            <a:ext cx="5520559" cy="307777"/>
          </a:xfrm>
          <a:prstGeom prst="rect">
            <a:avLst/>
          </a:prstGeom>
          <a:noFill/>
        </p:spPr>
        <p:txBody>
          <a:bodyPr wrap="square">
            <a:spAutoFit/>
          </a:bodyPr>
          <a:lstStyle/>
          <a:p>
            <a:r>
              <a:rPr lang="en-US" sz="1400" err="1">
                <a:solidFill>
                  <a:srgbClr val="191919"/>
                </a:solidFill>
                <a:latin typeface="+mj-lt"/>
              </a:rPr>
              <a:t>Giải</a:t>
            </a:r>
            <a:r>
              <a:rPr lang="en-US" sz="1400">
                <a:solidFill>
                  <a:srgbClr val="191919"/>
                </a:solidFill>
                <a:latin typeface="+mj-lt"/>
              </a:rPr>
              <a:t> </a:t>
            </a:r>
            <a:r>
              <a:rPr lang="en-US" sz="1400" err="1">
                <a:solidFill>
                  <a:srgbClr val="191919"/>
                </a:solidFill>
                <a:latin typeface="+mj-lt"/>
              </a:rPr>
              <a:t>quyết</a:t>
            </a:r>
            <a:r>
              <a:rPr lang="en-US" sz="1400">
                <a:solidFill>
                  <a:srgbClr val="191919"/>
                </a:solidFill>
                <a:latin typeface="+mj-lt"/>
              </a:rPr>
              <a:t> </a:t>
            </a:r>
            <a:r>
              <a:rPr lang="en-US" sz="1400" err="1">
                <a:solidFill>
                  <a:srgbClr val="191919"/>
                </a:solidFill>
                <a:latin typeface="+mj-lt"/>
              </a:rPr>
              <a:t>vấn</a:t>
            </a:r>
            <a:r>
              <a:rPr lang="en-US" sz="1400">
                <a:solidFill>
                  <a:srgbClr val="191919"/>
                </a:solidFill>
                <a:latin typeface="+mj-lt"/>
              </a:rPr>
              <a:t> </a:t>
            </a:r>
            <a:r>
              <a:rPr lang="en-US" sz="1400" err="1">
                <a:solidFill>
                  <a:srgbClr val="191919"/>
                </a:solidFill>
                <a:latin typeface="+mj-lt"/>
              </a:rPr>
              <a:t>đề</a:t>
            </a:r>
            <a:r>
              <a:rPr lang="en-US" sz="1400">
                <a:solidFill>
                  <a:srgbClr val="191919"/>
                </a:solidFill>
                <a:latin typeface="+mj-lt"/>
              </a:rPr>
              <a:t> </a:t>
            </a:r>
            <a:r>
              <a:rPr lang="en-US" sz="1400" err="1">
                <a:solidFill>
                  <a:srgbClr val="191919"/>
                </a:solidFill>
                <a:latin typeface="+mj-lt"/>
              </a:rPr>
              <a:t>gián</a:t>
            </a:r>
            <a:r>
              <a:rPr lang="en-US" sz="1400">
                <a:solidFill>
                  <a:srgbClr val="191919"/>
                </a:solidFill>
                <a:latin typeface="+mj-lt"/>
              </a:rPr>
              <a:t> </a:t>
            </a:r>
            <a:r>
              <a:rPr lang="en-US" sz="1400" err="1">
                <a:solidFill>
                  <a:srgbClr val="191919"/>
                </a:solidFill>
                <a:latin typeface="+mj-lt"/>
              </a:rPr>
              <a:t>đoạn</a:t>
            </a:r>
            <a:r>
              <a:rPr lang="en-US" sz="1400">
                <a:solidFill>
                  <a:srgbClr val="191919"/>
                </a:solidFill>
                <a:latin typeface="+mj-lt"/>
              </a:rPr>
              <a:t> (vanishing gradient) </a:t>
            </a:r>
            <a:r>
              <a:rPr lang="en-US" sz="1400" err="1">
                <a:solidFill>
                  <a:srgbClr val="191919"/>
                </a:solidFill>
                <a:latin typeface="+mj-lt"/>
              </a:rPr>
              <a:t>trong</a:t>
            </a:r>
            <a:r>
              <a:rPr lang="en-US" sz="1400">
                <a:solidFill>
                  <a:srgbClr val="191919"/>
                </a:solidFill>
                <a:latin typeface="+mj-lt"/>
              </a:rPr>
              <a:t> RNN </a:t>
            </a:r>
            <a:endParaRPr lang="en-VN">
              <a:latin typeface="+mj-lt"/>
            </a:endParaRPr>
          </a:p>
        </p:txBody>
      </p:sp>
      <p:sp>
        <p:nvSpPr>
          <p:cNvPr id="33" name="Freeform 18">
            <a:extLst>
              <a:ext uri="{FF2B5EF4-FFF2-40B4-BE49-F238E27FC236}">
                <a16:creationId xmlns:a16="http://schemas.microsoft.com/office/drawing/2014/main" id="{11CE7FB1-031A-273F-4EE5-12E7FD060E71}"/>
              </a:ext>
            </a:extLst>
          </p:cNvPr>
          <p:cNvSpPr/>
          <p:nvPr/>
        </p:nvSpPr>
        <p:spPr>
          <a:xfrm>
            <a:off x="2227915" y="1063012"/>
            <a:ext cx="2188075" cy="1819055"/>
          </a:xfrm>
          <a:custGeom>
            <a:avLst/>
            <a:gdLst/>
            <a:ahLst/>
            <a:cxnLst/>
            <a:rect l="l" t="t" r="r" b="b"/>
            <a:pathLst>
              <a:path w="3053837" h="2538805">
                <a:moveTo>
                  <a:pt x="0" y="0"/>
                </a:moveTo>
                <a:lnTo>
                  <a:pt x="3053837" y="0"/>
                </a:lnTo>
                <a:lnTo>
                  <a:pt x="3053837" y="2538805"/>
                </a:lnTo>
                <a:lnTo>
                  <a:pt x="0" y="2538805"/>
                </a:lnTo>
                <a:lnTo>
                  <a:pt x="0" y="0"/>
                </a:lnTo>
                <a:close/>
              </a:path>
            </a:pathLst>
          </a:custGeom>
          <a:blipFill>
            <a:blip r:embed="rId4"/>
            <a:stretch>
              <a:fillRect/>
            </a:stretch>
          </a:blipFill>
        </p:spPr>
      </p:sp>
    </p:spTree>
    <p:extLst>
      <p:ext uri="{BB962C8B-B14F-4D97-AF65-F5344CB8AC3E}">
        <p14:creationId xmlns:p14="http://schemas.microsoft.com/office/powerpoint/2010/main" val="170772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err="1"/>
              <a:t>Giới</a:t>
            </a:r>
            <a:r>
              <a:rPr lang="en-US" sz="2000"/>
              <a:t> </a:t>
            </a:r>
            <a:r>
              <a:rPr lang="en-US" sz="2000" err="1"/>
              <a:t>thiệu</a:t>
            </a:r>
            <a:r>
              <a:rPr lang="en-US" sz="2000"/>
              <a:t> LSTM</a:t>
            </a:r>
          </a:p>
        </p:txBody>
      </p:sp>
      <p:pic>
        <p:nvPicPr>
          <p:cNvPr id="1026" name="Picture 2">
            <a:extLst>
              <a:ext uri="{FF2B5EF4-FFF2-40B4-BE49-F238E27FC236}">
                <a16:creationId xmlns:a16="http://schemas.microsoft.com/office/drawing/2014/main" id="{1E3FC17A-C138-859C-3A29-91108AA82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86" r="25674"/>
          <a:stretch/>
        </p:blipFill>
        <p:spPr bwMode="auto">
          <a:xfrm>
            <a:off x="677238" y="1276746"/>
            <a:ext cx="2307146" cy="13611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5">
            <a:extLst>
              <a:ext uri="{FF2B5EF4-FFF2-40B4-BE49-F238E27FC236}">
                <a16:creationId xmlns:a16="http://schemas.microsoft.com/office/drawing/2014/main" id="{D6D7B3F0-FC9F-7957-3BF0-6C9675BFBFE5}"/>
              </a:ext>
            </a:extLst>
          </p:cNvPr>
          <p:cNvSpPr/>
          <p:nvPr/>
        </p:nvSpPr>
        <p:spPr>
          <a:xfrm>
            <a:off x="4125163" y="1472025"/>
            <a:ext cx="902536" cy="1097556"/>
          </a:xfrm>
          <a:custGeom>
            <a:avLst/>
            <a:gdLst/>
            <a:ahLst/>
            <a:cxnLst/>
            <a:rect l="l" t="t" r="r" b="b"/>
            <a:pathLst>
              <a:path w="902536" h="1097556">
                <a:moveTo>
                  <a:pt x="0" y="0"/>
                </a:moveTo>
                <a:lnTo>
                  <a:pt x="902536" y="0"/>
                </a:lnTo>
                <a:lnTo>
                  <a:pt x="902536" y="1097556"/>
                </a:lnTo>
                <a:lnTo>
                  <a:pt x="0" y="1097556"/>
                </a:lnTo>
                <a:lnTo>
                  <a:pt x="0" y="0"/>
                </a:lnTo>
                <a:close/>
              </a:path>
            </a:pathLst>
          </a:custGeom>
          <a:blipFill>
            <a:blip r:embed="rId4"/>
            <a:stretch>
              <a:fillRect/>
            </a:stretch>
          </a:blipFill>
        </p:spPr>
      </p:sp>
      <p:sp>
        <p:nvSpPr>
          <p:cNvPr id="14" name="Title 2">
            <a:extLst>
              <a:ext uri="{FF2B5EF4-FFF2-40B4-BE49-F238E27FC236}">
                <a16:creationId xmlns:a16="http://schemas.microsoft.com/office/drawing/2014/main" id="{88F5BA43-E812-4372-E783-E637F298CAC5}"/>
              </a:ext>
            </a:extLst>
          </p:cNvPr>
          <p:cNvSpPr txBox="1">
            <a:spLocks/>
          </p:cNvSpPr>
          <p:nvPr/>
        </p:nvSpPr>
        <p:spPr>
          <a:xfrm>
            <a:off x="540000" y="832846"/>
            <a:ext cx="5778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1pPr>
            <a:lvl2pPr marR="0" lvl="1"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2pPr>
            <a:lvl3pPr marR="0" lvl="2"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3pPr>
            <a:lvl4pPr marR="0" lvl="3"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4pPr>
            <a:lvl5pPr marR="0" lvl="4"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5pPr>
            <a:lvl6pPr marR="0" lvl="5"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6pPr>
            <a:lvl7pPr marR="0" lvl="6"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7pPr>
            <a:lvl8pPr marR="0" lvl="7"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8pPr>
            <a:lvl9pPr marR="0" lvl="8"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9pPr>
          </a:lstStyle>
          <a:p>
            <a:r>
              <a:rPr lang="en-US" sz="1800" b="0" err="1">
                <a:solidFill>
                  <a:schemeClr val="tx1"/>
                </a:solidFill>
              </a:rPr>
              <a:t>Ý</a:t>
            </a:r>
            <a:r>
              <a:rPr lang="en-US" sz="1800" b="0">
                <a:solidFill>
                  <a:schemeClr val="tx1"/>
                </a:solidFill>
              </a:rPr>
              <a:t> </a:t>
            </a:r>
            <a:r>
              <a:rPr lang="en-US" sz="1800" b="0" err="1">
                <a:solidFill>
                  <a:schemeClr val="tx1"/>
                </a:solidFill>
              </a:rPr>
              <a:t>nghĩa</a:t>
            </a:r>
            <a:r>
              <a:rPr lang="en-US" sz="1800" b="0">
                <a:solidFill>
                  <a:schemeClr val="tx1"/>
                </a:solidFill>
              </a:rPr>
              <a:t> </a:t>
            </a:r>
            <a:r>
              <a:rPr lang="en-US" sz="1800" b="0" err="1">
                <a:solidFill>
                  <a:schemeClr val="tx1"/>
                </a:solidFill>
              </a:rPr>
              <a:t>cốt</a:t>
            </a:r>
            <a:r>
              <a:rPr lang="en-US" sz="1800" b="0">
                <a:solidFill>
                  <a:schemeClr val="tx1"/>
                </a:solidFill>
              </a:rPr>
              <a:t> </a:t>
            </a:r>
            <a:r>
              <a:rPr lang="en-US" sz="1800" b="0" err="1">
                <a:solidFill>
                  <a:schemeClr val="tx1"/>
                </a:solidFill>
              </a:rPr>
              <a:t>lõi</a:t>
            </a:r>
            <a:endParaRPr lang="en-US" sz="1800" b="0">
              <a:solidFill>
                <a:schemeClr val="tx1"/>
              </a:solidFill>
            </a:endParaRPr>
          </a:p>
        </p:txBody>
      </p:sp>
      <p:sp>
        <p:nvSpPr>
          <p:cNvPr id="15" name="TextBox 14">
            <a:extLst>
              <a:ext uri="{FF2B5EF4-FFF2-40B4-BE49-F238E27FC236}">
                <a16:creationId xmlns:a16="http://schemas.microsoft.com/office/drawing/2014/main" id="{3CB3B9DF-7853-1641-BF3E-0E1C61971D15}"/>
              </a:ext>
            </a:extLst>
          </p:cNvPr>
          <p:cNvSpPr txBox="1"/>
          <p:nvPr/>
        </p:nvSpPr>
        <p:spPr>
          <a:xfrm>
            <a:off x="3976060" y="2606691"/>
            <a:ext cx="1274324" cy="307777"/>
          </a:xfrm>
          <a:prstGeom prst="rect">
            <a:avLst/>
          </a:prstGeom>
          <a:noFill/>
        </p:spPr>
        <p:txBody>
          <a:bodyPr wrap="square" rtlCol="0">
            <a:spAutoFit/>
          </a:bodyPr>
          <a:lstStyle/>
          <a:p>
            <a:r>
              <a:rPr lang="en-VN"/>
              <a:t>Lớp Sigmoid</a:t>
            </a:r>
          </a:p>
        </p:txBody>
      </p:sp>
      <p:sp>
        <p:nvSpPr>
          <p:cNvPr id="16" name="TextBox 15">
            <a:extLst>
              <a:ext uri="{FF2B5EF4-FFF2-40B4-BE49-F238E27FC236}">
                <a16:creationId xmlns:a16="http://schemas.microsoft.com/office/drawing/2014/main" id="{B2A8FDCD-F097-105C-17AF-88FFC6B4A2C1}"/>
              </a:ext>
            </a:extLst>
          </p:cNvPr>
          <p:cNvSpPr txBox="1"/>
          <p:nvPr/>
        </p:nvSpPr>
        <p:spPr>
          <a:xfrm>
            <a:off x="540000" y="2628681"/>
            <a:ext cx="2695421" cy="307777"/>
          </a:xfrm>
          <a:prstGeom prst="rect">
            <a:avLst/>
          </a:prstGeom>
          <a:noFill/>
        </p:spPr>
        <p:txBody>
          <a:bodyPr wrap="square" rtlCol="0">
            <a:spAutoFit/>
          </a:bodyPr>
          <a:lstStyle/>
          <a:p>
            <a:r>
              <a:rPr lang="en-VN"/>
              <a:t>Trục quyết định ghi nhớ dài hạn</a:t>
            </a:r>
          </a:p>
        </p:txBody>
      </p:sp>
      <p:sp>
        <p:nvSpPr>
          <p:cNvPr id="17" name="TextBox 17">
            <a:extLst>
              <a:ext uri="{FF2B5EF4-FFF2-40B4-BE49-F238E27FC236}">
                <a16:creationId xmlns:a16="http://schemas.microsoft.com/office/drawing/2014/main" id="{E9A4FECA-5A44-EF19-618B-DADF0CE8A2F8}"/>
              </a:ext>
            </a:extLst>
          </p:cNvPr>
          <p:cNvSpPr txBox="1"/>
          <p:nvPr/>
        </p:nvSpPr>
        <p:spPr>
          <a:xfrm>
            <a:off x="4265066" y="1087840"/>
            <a:ext cx="622729" cy="316690"/>
          </a:xfrm>
          <a:prstGeom prst="rect">
            <a:avLst/>
          </a:prstGeom>
        </p:spPr>
        <p:txBody>
          <a:bodyPr lIns="0" tIns="0" rIns="0" bIns="0" rtlCol="0" anchor="t">
            <a:spAutoFit/>
          </a:bodyPr>
          <a:lstStyle/>
          <a:p>
            <a:pPr algn="ctr">
              <a:lnSpc>
                <a:spcPts val="2800"/>
              </a:lnSpc>
            </a:pPr>
            <a:r>
              <a:rPr lang="en-US">
                <a:solidFill>
                  <a:srgbClr val="191919"/>
                </a:solidFill>
                <a:latin typeface="Arimo Bold"/>
              </a:rPr>
              <a:t>Gate</a:t>
            </a:r>
          </a:p>
        </p:txBody>
      </p:sp>
      <p:sp>
        <p:nvSpPr>
          <p:cNvPr id="2" name="Title 2">
            <a:extLst>
              <a:ext uri="{FF2B5EF4-FFF2-40B4-BE49-F238E27FC236}">
                <a16:creationId xmlns:a16="http://schemas.microsoft.com/office/drawing/2014/main" id="{4D11BA21-E66A-2C8D-2744-8A63189346C0}"/>
              </a:ext>
            </a:extLst>
          </p:cNvPr>
          <p:cNvSpPr txBox="1">
            <a:spLocks/>
          </p:cNvSpPr>
          <p:nvPr/>
        </p:nvSpPr>
        <p:spPr>
          <a:xfrm>
            <a:off x="346421" y="2984338"/>
            <a:ext cx="5778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1pPr>
            <a:lvl2pPr marR="0" lvl="1"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2pPr>
            <a:lvl3pPr marR="0" lvl="2"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3pPr>
            <a:lvl4pPr marR="0" lvl="3"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4pPr>
            <a:lvl5pPr marR="0" lvl="4"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5pPr>
            <a:lvl6pPr marR="0" lvl="5"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6pPr>
            <a:lvl7pPr marR="0" lvl="6"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7pPr>
            <a:lvl8pPr marR="0" lvl="7"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8pPr>
            <a:lvl9pPr marR="0" lvl="8"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9pPr>
          </a:lstStyle>
          <a:p>
            <a:pPr marL="215900" lvl="1"/>
            <a:r>
              <a:rPr lang="en-US" sz="1400" b="0" err="1">
                <a:solidFill>
                  <a:schemeClr val="tx1"/>
                </a:solidFill>
              </a:rPr>
              <a:t>Cửa</a:t>
            </a:r>
            <a:r>
              <a:rPr lang="en-US" sz="1400" b="0">
                <a:solidFill>
                  <a:schemeClr val="tx1"/>
                </a:solidFill>
              </a:rPr>
              <a:t> </a:t>
            </a:r>
            <a:r>
              <a:rPr lang="en-US" sz="1400" b="0" err="1">
                <a:solidFill>
                  <a:schemeClr val="tx1"/>
                </a:solidFill>
              </a:rPr>
              <a:t>quên</a:t>
            </a:r>
            <a:r>
              <a:rPr lang="en-US" sz="1400" b="0">
                <a:solidFill>
                  <a:schemeClr val="tx1"/>
                </a:solidFill>
              </a:rPr>
              <a:t> (Forget gate): </a:t>
            </a:r>
            <a:r>
              <a:rPr lang="en-US" sz="1400" b="0" err="1">
                <a:solidFill>
                  <a:schemeClr val="tx1"/>
                </a:solidFill>
              </a:rPr>
              <a:t>quyết</a:t>
            </a:r>
            <a:r>
              <a:rPr lang="en-US" sz="1400" b="0">
                <a:solidFill>
                  <a:schemeClr val="tx1"/>
                </a:solidFill>
              </a:rPr>
              <a:t> </a:t>
            </a:r>
            <a:r>
              <a:rPr lang="en-US" sz="1400" b="0" err="1">
                <a:solidFill>
                  <a:schemeClr val="tx1"/>
                </a:solidFill>
              </a:rPr>
              <a:t>định</a:t>
            </a:r>
            <a:r>
              <a:rPr lang="en-US" sz="1400" b="0">
                <a:solidFill>
                  <a:schemeClr val="tx1"/>
                </a:solidFill>
              </a:rPr>
              <a:t> </a:t>
            </a:r>
            <a:r>
              <a:rPr lang="en-US" sz="1400" b="0" err="1">
                <a:solidFill>
                  <a:schemeClr val="tx1"/>
                </a:solidFill>
              </a:rPr>
              <a:t>thông</a:t>
            </a:r>
            <a:r>
              <a:rPr lang="en-US" sz="1400" b="0">
                <a:solidFill>
                  <a:schemeClr val="tx1"/>
                </a:solidFill>
              </a:rPr>
              <a:t> tin </a:t>
            </a:r>
            <a:r>
              <a:rPr lang="en-US" sz="1400" b="0" err="1">
                <a:solidFill>
                  <a:schemeClr val="tx1"/>
                </a:solidFill>
              </a:rPr>
              <a:t>nào</a:t>
            </a:r>
            <a:r>
              <a:rPr lang="en-US" sz="1400" b="0">
                <a:solidFill>
                  <a:schemeClr val="tx1"/>
                </a:solidFill>
              </a:rPr>
              <a:t> </a:t>
            </a:r>
            <a:r>
              <a:rPr lang="en-US" sz="1400" b="0" err="1">
                <a:solidFill>
                  <a:schemeClr val="tx1"/>
                </a:solidFill>
              </a:rPr>
              <a:t>sẽ</a:t>
            </a:r>
            <a:r>
              <a:rPr lang="en-US" sz="1400" b="0">
                <a:solidFill>
                  <a:schemeClr val="tx1"/>
                </a:solidFill>
              </a:rPr>
              <a:t> </a:t>
            </a:r>
            <a:r>
              <a:rPr lang="en-US" sz="1400" b="0" err="1">
                <a:solidFill>
                  <a:schemeClr val="tx1"/>
                </a:solidFill>
              </a:rPr>
              <a:t>bị</a:t>
            </a:r>
            <a:r>
              <a:rPr lang="en-US" sz="1400" b="0">
                <a:solidFill>
                  <a:schemeClr val="tx1"/>
                </a:solidFill>
              </a:rPr>
              <a:t> </a:t>
            </a:r>
            <a:r>
              <a:rPr lang="en-US" sz="1400" b="0" err="1">
                <a:solidFill>
                  <a:schemeClr val="tx1"/>
                </a:solidFill>
              </a:rPr>
              <a:t>loại</a:t>
            </a:r>
            <a:r>
              <a:rPr lang="en-US" sz="1400" b="0">
                <a:solidFill>
                  <a:schemeClr val="tx1"/>
                </a:solidFill>
              </a:rPr>
              <a:t> </a:t>
            </a:r>
            <a:r>
              <a:rPr lang="en-US" sz="1400" b="0" err="1">
                <a:solidFill>
                  <a:schemeClr val="tx1"/>
                </a:solidFill>
              </a:rPr>
              <a:t>bỏ</a:t>
            </a:r>
            <a:endParaRPr lang="en-US" sz="1400" b="0">
              <a:solidFill>
                <a:schemeClr val="tx1"/>
              </a:solidFill>
            </a:endParaRPr>
          </a:p>
        </p:txBody>
      </p:sp>
      <p:pic>
        <p:nvPicPr>
          <p:cNvPr id="3" name="Picture 2">
            <a:extLst>
              <a:ext uri="{FF2B5EF4-FFF2-40B4-BE49-F238E27FC236}">
                <a16:creationId xmlns:a16="http://schemas.microsoft.com/office/drawing/2014/main" id="{AF7FD73A-D3E4-7563-67F5-722E5B54B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1" y="3270688"/>
            <a:ext cx="4274047" cy="131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4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a:xfrm>
            <a:off x="539999" y="97475"/>
            <a:ext cx="5778000" cy="572700"/>
          </a:xfrm>
        </p:spPr>
        <p:txBody>
          <a:bodyPr/>
          <a:lstStyle/>
          <a:p>
            <a:r>
              <a:rPr lang="en-US" sz="2000" err="1">
                <a:latin typeface="+mj-lt"/>
              </a:rPr>
              <a:t>Giới</a:t>
            </a:r>
            <a:r>
              <a:rPr lang="en-US" sz="2000">
                <a:latin typeface="+mj-lt"/>
              </a:rPr>
              <a:t> </a:t>
            </a:r>
            <a:r>
              <a:rPr lang="en-US" sz="2000" err="1">
                <a:latin typeface="+mj-lt"/>
              </a:rPr>
              <a:t>thiệu</a:t>
            </a:r>
            <a:r>
              <a:rPr lang="en-US" sz="2000">
                <a:latin typeface="+mj-lt"/>
              </a:rPr>
              <a:t> LSTM</a:t>
            </a:r>
          </a:p>
        </p:txBody>
      </p:sp>
      <p:sp>
        <p:nvSpPr>
          <p:cNvPr id="3" name="TextBox 2">
            <a:extLst>
              <a:ext uri="{FF2B5EF4-FFF2-40B4-BE49-F238E27FC236}">
                <a16:creationId xmlns:a16="http://schemas.microsoft.com/office/drawing/2014/main" id="{963FB9E2-3D9B-047B-267B-B28B84EED84B}"/>
              </a:ext>
            </a:extLst>
          </p:cNvPr>
          <p:cNvSpPr txBox="1"/>
          <p:nvPr/>
        </p:nvSpPr>
        <p:spPr>
          <a:xfrm>
            <a:off x="539999" y="538372"/>
            <a:ext cx="6073452" cy="523220"/>
          </a:xfrm>
          <a:prstGeom prst="rect">
            <a:avLst/>
          </a:prstGeom>
          <a:noFill/>
        </p:spPr>
        <p:txBody>
          <a:bodyPr wrap="square">
            <a:spAutoFit/>
          </a:bodyPr>
          <a:lstStyle/>
          <a:p>
            <a:pPr marL="215900" lvl="1"/>
            <a:r>
              <a:rPr lang="vi-VN" sz="1400" b="0">
                <a:solidFill>
                  <a:schemeClr val="tx1"/>
                </a:solidFill>
                <a:latin typeface="+mn-lt"/>
              </a:rPr>
              <a:t>Cửa đầu vào (Input gate): quyết định thông tin mới nào sẽ được thêm vào</a:t>
            </a:r>
            <a:endParaRPr lang="en-US" sz="1400" b="0">
              <a:solidFill>
                <a:schemeClr val="tx1"/>
              </a:solidFill>
              <a:latin typeface="+mn-lt"/>
            </a:endParaRPr>
          </a:p>
        </p:txBody>
      </p:sp>
      <p:pic>
        <p:nvPicPr>
          <p:cNvPr id="4" name="Picture 6">
            <a:extLst>
              <a:ext uri="{FF2B5EF4-FFF2-40B4-BE49-F238E27FC236}">
                <a16:creationId xmlns:a16="http://schemas.microsoft.com/office/drawing/2014/main" id="{49410DDD-766B-32F8-9116-05EDCEA31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512" y="950093"/>
            <a:ext cx="3721836" cy="11492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B1DF4015-EF4F-29F6-5424-46D935B99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511" y="2099382"/>
            <a:ext cx="3721837" cy="11492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A68986E4-5BDC-0AF9-A616-BA153A268F5E}"/>
              </a:ext>
            </a:extLst>
          </p:cNvPr>
          <p:cNvSpPr txBox="1">
            <a:spLocks/>
          </p:cNvSpPr>
          <p:nvPr/>
        </p:nvSpPr>
        <p:spPr>
          <a:xfrm>
            <a:off x="539999" y="3166364"/>
            <a:ext cx="61821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1pPr>
            <a:lvl2pPr marR="0" lvl="1"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2pPr>
            <a:lvl3pPr marR="0" lvl="2"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3pPr>
            <a:lvl4pPr marR="0" lvl="3"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4pPr>
            <a:lvl5pPr marR="0" lvl="4"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5pPr>
            <a:lvl6pPr marR="0" lvl="5"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6pPr>
            <a:lvl7pPr marR="0" lvl="6"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7pPr>
            <a:lvl8pPr marR="0" lvl="7"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8pPr>
            <a:lvl9pPr marR="0" lvl="8" algn="l" rtl="0">
              <a:lnSpc>
                <a:spcPct val="100000"/>
              </a:lnSpc>
              <a:spcBef>
                <a:spcPts val="0"/>
              </a:spcBef>
              <a:spcAft>
                <a:spcPts val="0"/>
              </a:spcAft>
              <a:buClr>
                <a:schemeClr val="accent2"/>
              </a:buClr>
              <a:buSzPts val="3500"/>
              <a:buFont typeface="Monda"/>
              <a:buNone/>
              <a:defRPr sz="3500" b="1" i="0" u="none" strike="noStrike" cap="none">
                <a:solidFill>
                  <a:schemeClr val="accent2"/>
                </a:solidFill>
                <a:latin typeface="Monda"/>
                <a:ea typeface="Monda"/>
                <a:cs typeface="Monda"/>
                <a:sym typeface="Monda"/>
              </a:defRPr>
            </a:lvl9pPr>
          </a:lstStyle>
          <a:p>
            <a:pPr marL="215900" lvl="1"/>
            <a:r>
              <a:rPr lang="vi-VN" sz="1400" b="0">
                <a:solidFill>
                  <a:schemeClr val="tx1"/>
                </a:solidFill>
                <a:latin typeface="+mn-lt"/>
              </a:rPr>
              <a:t>Cửa đầu ra (Output gate): quyết định thông tin nào sẽ được đưa ra.</a:t>
            </a:r>
          </a:p>
        </p:txBody>
      </p:sp>
      <p:pic>
        <p:nvPicPr>
          <p:cNvPr id="7" name="Picture 6">
            <a:extLst>
              <a:ext uri="{FF2B5EF4-FFF2-40B4-BE49-F238E27FC236}">
                <a16:creationId xmlns:a16="http://schemas.microsoft.com/office/drawing/2014/main" id="{D6A209FC-EACB-10CD-4262-977CBBDD340C}"/>
              </a:ext>
            </a:extLst>
          </p:cNvPr>
          <p:cNvPicPr>
            <a:picLocks noChangeAspect="1" noChangeArrowheads="1"/>
          </p:cNvPicPr>
          <p:nvPr/>
        </p:nvPicPr>
        <p:blipFill>
          <a:blip r:embed="rId5"/>
          <a:srcRect/>
          <a:stretch/>
        </p:blipFill>
        <p:spPr bwMode="auto">
          <a:xfrm>
            <a:off x="1291702" y="3656756"/>
            <a:ext cx="4077452" cy="1259410"/>
          </a:xfrm>
          <a:prstGeom prst="rect">
            <a:avLst/>
          </a:prstGeom>
          <a:solidFill>
            <a:schemeClr val="lt1"/>
          </a:solidFill>
        </p:spPr>
      </p:pic>
    </p:spTree>
    <p:extLst>
      <p:ext uri="{BB962C8B-B14F-4D97-AF65-F5344CB8AC3E}">
        <p14:creationId xmlns:p14="http://schemas.microsoft.com/office/powerpoint/2010/main" val="420936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54"/>
          <p:cNvSpPr txBox="1">
            <a:spLocks noGrp="1"/>
          </p:cNvSpPr>
          <p:nvPr>
            <p:ph type="title"/>
          </p:nvPr>
        </p:nvSpPr>
        <p:spPr>
          <a:xfrm>
            <a:off x="3105685" y="2241397"/>
            <a:ext cx="3226050" cy="1855335"/>
          </a:xfrm>
          <a:prstGeom prst="rect">
            <a:avLst/>
          </a:prstGeom>
        </p:spPr>
        <p:txBody>
          <a:bodyPr spcFirstLastPara="1" wrap="square" lIns="68569" tIns="68569" rIns="68569" bIns="68569" anchor="t" anchorCtr="0">
            <a:noAutofit/>
          </a:bodyPr>
          <a:lstStyle/>
          <a:p>
            <a:pPr marL="0" indent="0"/>
            <a:r>
              <a:rPr lang="en-US" err="1">
                <a:latin typeface="+mj-lt"/>
              </a:rPr>
              <a:t>Xây</a:t>
            </a:r>
            <a:r>
              <a:rPr lang="en-US">
                <a:latin typeface="+mj-lt"/>
              </a:rPr>
              <a:t> </a:t>
            </a:r>
            <a:r>
              <a:rPr lang="en-US" err="1">
                <a:latin typeface="+mj-lt"/>
              </a:rPr>
              <a:t>dựng</a:t>
            </a:r>
            <a:r>
              <a:rPr lang="en-US">
                <a:latin typeface="+mj-lt"/>
              </a:rPr>
              <a:t> </a:t>
            </a:r>
            <a:br>
              <a:rPr lang="en-US">
                <a:latin typeface="+mj-lt"/>
              </a:rPr>
            </a:br>
            <a:r>
              <a:rPr lang="en-US" err="1">
                <a:latin typeface="+mj-lt"/>
              </a:rPr>
              <a:t>mô</a:t>
            </a:r>
            <a:r>
              <a:rPr lang="en-US">
                <a:latin typeface="+mj-lt"/>
              </a:rPr>
              <a:t> </a:t>
            </a:r>
            <a:r>
              <a:rPr lang="en-US" err="1">
                <a:latin typeface="+mj-lt"/>
              </a:rPr>
              <a:t>hình</a:t>
            </a:r>
            <a:endParaRPr lang="en-US">
              <a:latin typeface="+mj-lt"/>
            </a:endParaRPr>
          </a:p>
        </p:txBody>
      </p:sp>
      <p:sp>
        <p:nvSpPr>
          <p:cNvPr id="1240" name="Google Shape;1240;p54"/>
          <p:cNvSpPr txBox="1">
            <a:spLocks noGrp="1"/>
          </p:cNvSpPr>
          <p:nvPr>
            <p:ph type="title" idx="2"/>
          </p:nvPr>
        </p:nvSpPr>
        <p:spPr>
          <a:xfrm>
            <a:off x="5084006"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04</a:t>
            </a:r>
            <a:endParaRPr>
              <a:latin typeface="+mj-lt"/>
            </a:endParaRPr>
          </a:p>
        </p:txBody>
      </p:sp>
      <p:grpSp>
        <p:nvGrpSpPr>
          <p:cNvPr id="1242" name="Google Shape;1242;p54"/>
          <p:cNvGrpSpPr/>
          <p:nvPr/>
        </p:nvGrpSpPr>
        <p:grpSpPr>
          <a:xfrm>
            <a:off x="5752144" y="3907800"/>
            <a:ext cx="522675" cy="67950"/>
            <a:chOff x="821600" y="4429350"/>
            <a:chExt cx="696900" cy="90600"/>
          </a:xfrm>
        </p:grpSpPr>
        <p:sp>
          <p:nvSpPr>
            <p:cNvPr id="1243" name="Google Shape;1243;p54"/>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4" name="Google Shape;1244;p54"/>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5" name="Google Shape;1245;p54"/>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6" name="Google Shape;1246;p54"/>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1247" name="Google Shape;1247;p54"/>
          <p:cNvGrpSpPr/>
          <p:nvPr/>
        </p:nvGrpSpPr>
        <p:grpSpPr>
          <a:xfrm>
            <a:off x="6162248" y="4038137"/>
            <a:ext cx="160839" cy="247086"/>
            <a:chOff x="4633900" y="4206325"/>
            <a:chExt cx="331200" cy="508800"/>
          </a:xfrm>
        </p:grpSpPr>
        <p:sp>
          <p:nvSpPr>
            <p:cNvPr id="1248" name="Google Shape;1248;p54"/>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1249" name="Google Shape;1249;p54"/>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1250" name="Google Shape;1250;p54"/>
            <p:cNvCxnSpPr>
              <a:stCxn id="1248"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87807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4" name="Freeform 13">
            <a:extLst>
              <a:ext uri="{FF2B5EF4-FFF2-40B4-BE49-F238E27FC236}">
                <a16:creationId xmlns:a16="http://schemas.microsoft.com/office/drawing/2014/main" id="{C97CAF77-8942-D184-8AD5-D501A60EFD18}"/>
              </a:ext>
            </a:extLst>
          </p:cNvPr>
          <p:cNvSpPr/>
          <p:nvPr/>
        </p:nvSpPr>
        <p:spPr>
          <a:xfrm>
            <a:off x="2721997" y="196544"/>
            <a:ext cx="1414006" cy="1414006"/>
          </a:xfrm>
          <a:custGeom>
            <a:avLst/>
            <a:gdLst/>
            <a:ahLst/>
            <a:cxnLst/>
            <a:rect l="l" t="t" r="r" b="b"/>
            <a:pathLst>
              <a:path w="2129482" h="2129482">
                <a:moveTo>
                  <a:pt x="0" y="0"/>
                </a:moveTo>
                <a:lnTo>
                  <a:pt x="2129482" y="0"/>
                </a:lnTo>
                <a:lnTo>
                  <a:pt x="2129482" y="2129482"/>
                </a:lnTo>
                <a:lnTo>
                  <a:pt x="0" y="2129482"/>
                </a:lnTo>
                <a:lnTo>
                  <a:pt x="0" y="0"/>
                </a:lnTo>
                <a:close/>
              </a:path>
            </a:pathLst>
          </a:custGeom>
          <a:blipFill>
            <a:blip r:embed="rId3"/>
            <a:stretch>
              <a:fillRect/>
            </a:stretch>
          </a:blipFill>
        </p:spPr>
        <p:txBody>
          <a:bodyPr/>
          <a:lstStyle/>
          <a:p>
            <a:endParaRPr lang="en-VN">
              <a:latin typeface="+mj-lt"/>
            </a:endParaRPr>
          </a:p>
        </p:txBody>
      </p:sp>
      <p:sp>
        <p:nvSpPr>
          <p:cNvPr id="15" name="Freeform 14">
            <a:extLst>
              <a:ext uri="{FF2B5EF4-FFF2-40B4-BE49-F238E27FC236}">
                <a16:creationId xmlns:a16="http://schemas.microsoft.com/office/drawing/2014/main" id="{F9F5EA96-B630-D090-7CFC-3B909C118653}"/>
              </a:ext>
            </a:extLst>
          </p:cNvPr>
          <p:cNvSpPr/>
          <p:nvPr/>
        </p:nvSpPr>
        <p:spPr>
          <a:xfrm>
            <a:off x="5772685" y="105878"/>
            <a:ext cx="777387" cy="777387"/>
          </a:xfrm>
          <a:custGeom>
            <a:avLst/>
            <a:gdLst/>
            <a:ahLst/>
            <a:cxnLst/>
            <a:rect l="l" t="t" r="r" b="b"/>
            <a:pathLst>
              <a:path w="1170738" h="1170738">
                <a:moveTo>
                  <a:pt x="0" y="0"/>
                </a:moveTo>
                <a:lnTo>
                  <a:pt x="1170738" y="0"/>
                </a:lnTo>
                <a:lnTo>
                  <a:pt x="1170738" y="1170738"/>
                </a:lnTo>
                <a:lnTo>
                  <a:pt x="0" y="1170738"/>
                </a:lnTo>
                <a:lnTo>
                  <a:pt x="0" y="0"/>
                </a:lnTo>
                <a:close/>
              </a:path>
            </a:pathLst>
          </a:custGeom>
          <a:blipFill>
            <a:blip r:embed="rId4"/>
            <a:stretch>
              <a:fillRect/>
            </a:stretch>
          </a:blipFill>
        </p:spPr>
        <p:txBody>
          <a:bodyPr/>
          <a:lstStyle/>
          <a:p>
            <a:endParaRPr lang="en-VN">
              <a:latin typeface="+mj-lt"/>
            </a:endParaRPr>
          </a:p>
        </p:txBody>
      </p:sp>
      <p:sp>
        <p:nvSpPr>
          <p:cNvPr id="16" name="TextBox 14">
            <a:extLst>
              <a:ext uri="{FF2B5EF4-FFF2-40B4-BE49-F238E27FC236}">
                <a16:creationId xmlns:a16="http://schemas.microsoft.com/office/drawing/2014/main" id="{5F5A51F8-8209-9D49-BA4F-6EA4F05233A2}"/>
              </a:ext>
            </a:extLst>
          </p:cNvPr>
          <p:cNvSpPr txBox="1"/>
          <p:nvPr/>
        </p:nvSpPr>
        <p:spPr>
          <a:xfrm>
            <a:off x="548641" y="1826762"/>
            <a:ext cx="5775157" cy="158235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5000"/>
              </a:lnSpc>
              <a:buClr>
                <a:schemeClr val="accent2"/>
              </a:buClr>
              <a:buSzPts val="2400"/>
            </a:pPr>
            <a:r>
              <a:rPr lang="en-US" b="1" dirty="0">
                <a:solidFill>
                  <a:schemeClr val="accent2"/>
                </a:solidFill>
                <a:latin typeface="+mj-lt"/>
                <a:sym typeface="Monda"/>
              </a:rPr>
              <a:t>NGHIÊN CỨU GIẢI THUẬT LONG SHORT TERM MEMORY VÀ THƯ VIỆN FASTTEXT XỬ LÝ NGÔN NGỮ TỰ NHIÊN TRONG TIẾNG ANH ĐỂ NGĂN CHẶN NHỮNG BÌNH LUẬN ĐỘC HẠI TRÊN MẠNG XÃ HỘI FACEBOOK DÀNH CHO TRẺ EM</a:t>
            </a:r>
          </a:p>
        </p:txBody>
      </p:sp>
      <p:sp>
        <p:nvSpPr>
          <p:cNvPr id="19" name="TextBox 15">
            <a:extLst>
              <a:ext uri="{FF2B5EF4-FFF2-40B4-BE49-F238E27FC236}">
                <a16:creationId xmlns:a16="http://schemas.microsoft.com/office/drawing/2014/main" id="{17DD8111-9F20-B54A-3277-3F0FAEC3412D}"/>
              </a:ext>
            </a:extLst>
          </p:cNvPr>
          <p:cNvSpPr txBox="1"/>
          <p:nvPr/>
        </p:nvSpPr>
        <p:spPr>
          <a:xfrm>
            <a:off x="548641" y="3607591"/>
            <a:ext cx="3087694" cy="680892"/>
          </a:xfrm>
          <a:prstGeom prst="rect">
            <a:avLst/>
          </a:prstGeom>
        </p:spPr>
        <p:txBody>
          <a:bodyPr wrap="square" lIns="0" tIns="0" rIns="0" bIns="0" rtlCol="0" anchor="t">
            <a:spAutoFit/>
          </a:bodyPr>
          <a:lstStyle/>
          <a:p>
            <a:pPr>
              <a:lnSpc>
                <a:spcPts val="2795"/>
              </a:lnSpc>
            </a:pPr>
            <a:r>
              <a:rPr lang="en-US" sz="1800" b="1" dirty="0" err="1">
                <a:solidFill>
                  <a:srgbClr val="35393A"/>
                </a:solidFill>
                <a:latin typeface="+mj-lt"/>
              </a:rPr>
              <a:t>Giảng</a:t>
            </a:r>
            <a:r>
              <a:rPr lang="en-US" sz="1800" b="1">
                <a:solidFill>
                  <a:srgbClr val="35393A"/>
                </a:solidFill>
                <a:latin typeface="+mj-lt"/>
              </a:rPr>
              <a:t> </a:t>
            </a:r>
            <a:r>
              <a:rPr lang="en-US" sz="1800" b="1" err="1">
                <a:solidFill>
                  <a:srgbClr val="35393A"/>
                </a:solidFill>
                <a:latin typeface="+mj-lt"/>
              </a:rPr>
              <a:t>viên</a:t>
            </a:r>
            <a:r>
              <a:rPr lang="en-US" sz="1800" b="1">
                <a:solidFill>
                  <a:srgbClr val="35393A"/>
                </a:solidFill>
                <a:latin typeface="+mj-lt"/>
              </a:rPr>
              <a:t> </a:t>
            </a:r>
            <a:r>
              <a:rPr lang="en-US" sz="1800" b="1" err="1">
                <a:solidFill>
                  <a:srgbClr val="35393A"/>
                </a:solidFill>
                <a:latin typeface="+mj-lt"/>
              </a:rPr>
              <a:t>hướng</a:t>
            </a:r>
            <a:r>
              <a:rPr lang="en-US" sz="1800" b="1">
                <a:solidFill>
                  <a:srgbClr val="35393A"/>
                </a:solidFill>
                <a:latin typeface="+mj-lt"/>
              </a:rPr>
              <a:t> </a:t>
            </a:r>
            <a:r>
              <a:rPr lang="en-US" sz="1800" b="1" err="1">
                <a:solidFill>
                  <a:srgbClr val="35393A"/>
                </a:solidFill>
                <a:latin typeface="+mj-lt"/>
              </a:rPr>
              <a:t>dẫn</a:t>
            </a:r>
            <a:r>
              <a:rPr lang="en-US" sz="1800" b="1">
                <a:solidFill>
                  <a:srgbClr val="35393A"/>
                </a:solidFill>
                <a:latin typeface="+mj-lt"/>
              </a:rPr>
              <a:t>: </a:t>
            </a:r>
          </a:p>
          <a:p>
            <a:pPr>
              <a:lnSpc>
                <a:spcPts val="2795"/>
              </a:lnSpc>
            </a:pPr>
            <a:r>
              <a:rPr lang="en-US" sz="1800" err="1">
                <a:solidFill>
                  <a:srgbClr val="35393A"/>
                </a:solidFill>
                <a:latin typeface="+mj-lt"/>
              </a:rPr>
              <a:t>ThS</a:t>
            </a:r>
            <a:r>
              <a:rPr lang="en-US" sz="1800">
                <a:solidFill>
                  <a:srgbClr val="35393A"/>
                </a:solidFill>
                <a:latin typeface="+mj-lt"/>
              </a:rPr>
              <a:t>. Phan </a:t>
            </a:r>
            <a:r>
              <a:rPr lang="en-US" sz="1800" err="1">
                <a:solidFill>
                  <a:srgbClr val="35393A"/>
                </a:solidFill>
                <a:latin typeface="+mj-lt"/>
              </a:rPr>
              <a:t>Đình</a:t>
            </a:r>
            <a:r>
              <a:rPr lang="en-US" sz="1800">
                <a:solidFill>
                  <a:srgbClr val="35393A"/>
                </a:solidFill>
                <a:latin typeface="+mj-lt"/>
              </a:rPr>
              <a:t> Long</a:t>
            </a:r>
          </a:p>
        </p:txBody>
      </p:sp>
      <p:sp>
        <p:nvSpPr>
          <p:cNvPr id="20" name="TextBox 16">
            <a:extLst>
              <a:ext uri="{FF2B5EF4-FFF2-40B4-BE49-F238E27FC236}">
                <a16:creationId xmlns:a16="http://schemas.microsoft.com/office/drawing/2014/main" id="{D11BD701-08F7-6042-8089-8F3D19DEF2F0}"/>
              </a:ext>
            </a:extLst>
          </p:cNvPr>
          <p:cNvSpPr txBox="1"/>
          <p:nvPr/>
        </p:nvSpPr>
        <p:spPr>
          <a:xfrm>
            <a:off x="3636335" y="3607591"/>
            <a:ext cx="2913737" cy="1040028"/>
          </a:xfrm>
          <a:prstGeom prst="rect">
            <a:avLst/>
          </a:prstGeom>
        </p:spPr>
        <p:txBody>
          <a:bodyPr wrap="square" lIns="0" tIns="0" rIns="0" bIns="0" rtlCol="0" anchor="t">
            <a:spAutoFit/>
          </a:bodyPr>
          <a:lstStyle/>
          <a:p>
            <a:pPr>
              <a:lnSpc>
                <a:spcPts val="2795"/>
              </a:lnSpc>
            </a:pPr>
            <a:r>
              <a:rPr lang="en-US" sz="1800" b="1" err="1">
                <a:solidFill>
                  <a:srgbClr val="35393A"/>
                </a:solidFill>
                <a:latin typeface="+mj-lt"/>
              </a:rPr>
              <a:t>Sinh</a:t>
            </a:r>
            <a:r>
              <a:rPr lang="en-US" sz="1800" b="1">
                <a:solidFill>
                  <a:srgbClr val="35393A"/>
                </a:solidFill>
                <a:latin typeface="+mj-lt"/>
              </a:rPr>
              <a:t> </a:t>
            </a:r>
            <a:r>
              <a:rPr lang="en-US" sz="1800" b="1" err="1">
                <a:solidFill>
                  <a:srgbClr val="35393A"/>
                </a:solidFill>
                <a:latin typeface="+mj-lt"/>
              </a:rPr>
              <a:t>viên</a:t>
            </a:r>
            <a:r>
              <a:rPr lang="en-US" sz="1800" b="1">
                <a:solidFill>
                  <a:srgbClr val="35393A"/>
                </a:solidFill>
                <a:latin typeface="+mj-lt"/>
              </a:rPr>
              <a:t> </a:t>
            </a:r>
            <a:r>
              <a:rPr lang="en-US" sz="1800" b="1" err="1">
                <a:solidFill>
                  <a:srgbClr val="35393A"/>
                </a:solidFill>
                <a:latin typeface="+mj-lt"/>
              </a:rPr>
              <a:t>thực</a:t>
            </a:r>
            <a:r>
              <a:rPr lang="en-US" sz="1800" b="1">
                <a:solidFill>
                  <a:srgbClr val="35393A"/>
                </a:solidFill>
                <a:latin typeface="+mj-lt"/>
              </a:rPr>
              <a:t> </a:t>
            </a:r>
            <a:r>
              <a:rPr lang="en-US" sz="1800" b="1" err="1">
                <a:solidFill>
                  <a:srgbClr val="35393A"/>
                </a:solidFill>
                <a:latin typeface="+mj-lt"/>
              </a:rPr>
              <a:t>hiện</a:t>
            </a:r>
            <a:r>
              <a:rPr lang="en-US" sz="1800" b="1">
                <a:solidFill>
                  <a:srgbClr val="35393A"/>
                </a:solidFill>
                <a:latin typeface="+mj-lt"/>
              </a:rPr>
              <a:t>:</a:t>
            </a:r>
          </a:p>
          <a:p>
            <a:pPr>
              <a:lnSpc>
                <a:spcPts val="2795"/>
              </a:lnSpc>
            </a:pPr>
            <a:r>
              <a:rPr lang="en-US" sz="1800">
                <a:solidFill>
                  <a:srgbClr val="35393A"/>
                </a:solidFill>
                <a:latin typeface="+mj-lt"/>
              </a:rPr>
              <a:t>19130011 - Nguyễn </a:t>
            </a:r>
            <a:r>
              <a:rPr lang="en-US" sz="1800" err="1">
                <a:solidFill>
                  <a:srgbClr val="35393A"/>
                </a:solidFill>
                <a:latin typeface="+mj-lt"/>
              </a:rPr>
              <a:t>Kỳ</a:t>
            </a:r>
            <a:r>
              <a:rPr lang="en-US" sz="1800">
                <a:solidFill>
                  <a:srgbClr val="35393A"/>
                </a:solidFill>
                <a:latin typeface="+mj-lt"/>
              </a:rPr>
              <a:t> Anh</a:t>
            </a:r>
          </a:p>
          <a:p>
            <a:pPr>
              <a:lnSpc>
                <a:spcPts val="2795"/>
              </a:lnSpc>
            </a:pPr>
            <a:r>
              <a:rPr lang="en-US" sz="1800">
                <a:solidFill>
                  <a:srgbClr val="35393A"/>
                </a:solidFill>
                <a:latin typeface="+mj-lt"/>
              </a:rPr>
              <a:t>19130117 - </a:t>
            </a:r>
            <a:r>
              <a:rPr lang="en-US" sz="1800" err="1">
                <a:solidFill>
                  <a:srgbClr val="35393A"/>
                </a:solidFill>
                <a:latin typeface="+mj-lt"/>
              </a:rPr>
              <a:t>Đinh</a:t>
            </a:r>
            <a:r>
              <a:rPr lang="en-US" sz="1800">
                <a:solidFill>
                  <a:srgbClr val="35393A"/>
                </a:solidFill>
                <a:latin typeface="+mj-lt"/>
              </a:rPr>
              <a:t> </a:t>
            </a:r>
            <a:r>
              <a:rPr lang="en-US" sz="1800" err="1">
                <a:solidFill>
                  <a:srgbClr val="35393A"/>
                </a:solidFill>
                <a:latin typeface="+mj-lt"/>
              </a:rPr>
              <a:t>Nhựt</a:t>
            </a:r>
            <a:r>
              <a:rPr lang="en-US" sz="1800">
                <a:solidFill>
                  <a:srgbClr val="35393A"/>
                </a:solidFill>
                <a:latin typeface="+mj-lt"/>
              </a:rPr>
              <a:t> Linh</a:t>
            </a:r>
          </a:p>
        </p:txBody>
      </p:sp>
      <p:sp>
        <p:nvSpPr>
          <p:cNvPr id="3" name="TextBox 2">
            <a:extLst>
              <a:ext uri="{FF2B5EF4-FFF2-40B4-BE49-F238E27FC236}">
                <a16:creationId xmlns:a16="http://schemas.microsoft.com/office/drawing/2014/main" id="{329DDE42-6197-9B23-B63A-6063C81AE806}"/>
              </a:ext>
            </a:extLst>
          </p:cNvPr>
          <p:cNvSpPr txBox="1"/>
          <p:nvPr/>
        </p:nvSpPr>
        <p:spPr>
          <a:xfrm>
            <a:off x="105508" y="694592"/>
            <a:ext cx="184731" cy="307777"/>
          </a:xfrm>
          <a:prstGeom prst="rect">
            <a:avLst/>
          </a:prstGeom>
          <a:noFill/>
        </p:spPr>
        <p:txBody>
          <a:bodyPr wrap="none" rtlCol="0">
            <a:spAutoFit/>
          </a:bodyPr>
          <a:lstStyle/>
          <a:p>
            <a:endParaRPr lang="en-VN">
              <a:latin typeface="+mj-lt"/>
            </a:endParaRPr>
          </a:p>
        </p:txBody>
      </p:sp>
    </p:spTree>
    <p:extLst>
      <p:ext uri="{BB962C8B-B14F-4D97-AF65-F5344CB8AC3E}">
        <p14:creationId xmlns:p14="http://schemas.microsoft.com/office/powerpoint/2010/main" val="225355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5" name="Google Shape;619;p38">
            <a:extLst>
              <a:ext uri="{FF2B5EF4-FFF2-40B4-BE49-F238E27FC236}">
                <a16:creationId xmlns:a16="http://schemas.microsoft.com/office/drawing/2014/main" id="{5BB90DBE-E689-6808-58C6-FA9719246777}"/>
              </a:ext>
            </a:extLst>
          </p:cNvPr>
          <p:cNvSpPr txBox="1">
            <a:spLocks/>
          </p:cNvSpPr>
          <p:nvPr/>
        </p:nvSpPr>
        <p:spPr>
          <a:xfrm>
            <a:off x="645158" y="1312241"/>
            <a:ext cx="2716336" cy="2511367"/>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lvl="1">
              <a:lnSpc>
                <a:spcPct val="115000"/>
              </a:lnSpc>
              <a:buClr>
                <a:schemeClr val="dk1"/>
              </a:buClr>
              <a:buSzPts val="1400"/>
            </a:pPr>
            <a:r>
              <a:rPr lang="en-US" sz="1100" b="1" err="1">
                <a:solidFill>
                  <a:schemeClr val="accent2"/>
                </a:solidFill>
                <a:latin typeface="+mj-lt"/>
                <a:ea typeface="Jura Medium"/>
                <a:sym typeface="Jura Medium"/>
              </a:rPr>
              <a:t>Nguồn</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trang</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Github</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với</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responsity</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hlinkClick r:id="rId3" tooltip="https://github.com/jbencina/facebook-news">
                  <a:extLst>
                    <a:ext uri="{A12FA001-AC4F-418D-AE19-62706E023703}">
                      <ahyp:hlinkClr xmlns:ahyp="http://schemas.microsoft.com/office/drawing/2018/hyperlinkcolor" val="tx"/>
                    </a:ext>
                  </a:extLst>
                </a:hlinkClick>
              </a:rPr>
              <a:t>facebook</a:t>
            </a:r>
            <a:r>
              <a:rPr lang="en-US" sz="1100">
                <a:solidFill>
                  <a:schemeClr val="dk1"/>
                </a:solidFill>
                <a:latin typeface="+mj-lt"/>
                <a:ea typeface="Jura Medium"/>
                <a:sym typeface="Jura Medium"/>
                <a:hlinkClick r:id="rId3" tooltip="https://github.com/jbencina/facebook-news">
                  <a:extLst>
                    <a:ext uri="{A12FA001-AC4F-418D-AE19-62706E023703}">
                      <ahyp:hlinkClr xmlns:ahyp="http://schemas.microsoft.com/office/drawing/2018/hyperlinkcolor" val="tx"/>
                    </a:ext>
                  </a:extLst>
                </a:hlinkClick>
              </a:rPr>
              <a:t>-news</a:t>
            </a:r>
          </a:p>
          <a:p>
            <a:pPr lvl="1">
              <a:lnSpc>
                <a:spcPct val="115000"/>
              </a:lnSpc>
              <a:buClr>
                <a:schemeClr val="dk1"/>
              </a:buClr>
              <a:buSzPts val="1400"/>
            </a:pPr>
            <a:r>
              <a:rPr lang="en-US" sz="1100" b="1" err="1">
                <a:solidFill>
                  <a:schemeClr val="accent2"/>
                </a:solidFill>
                <a:latin typeface="+mj-lt"/>
                <a:ea typeface="Jura Medium"/>
                <a:sym typeface="Jura Medium"/>
              </a:rPr>
              <a:t>Người</a:t>
            </a:r>
            <a:r>
              <a:rPr lang="en-US" sz="1100" b="1">
                <a:solidFill>
                  <a:schemeClr val="accent2"/>
                </a:solidFill>
                <a:latin typeface="+mj-lt"/>
                <a:ea typeface="Jura Medium"/>
                <a:sym typeface="Jura Medium"/>
              </a:rPr>
              <a:t> chia </a:t>
            </a:r>
            <a:r>
              <a:rPr lang="en-US" sz="1100" b="1" err="1">
                <a:solidFill>
                  <a:schemeClr val="accent2"/>
                </a:solidFill>
                <a:latin typeface="+mj-lt"/>
                <a:ea typeface="Jura Medium"/>
                <a:sym typeface="Jura Medium"/>
              </a:rPr>
              <a:t>sẻ</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tài</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khoản</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hlinkClick r:id="rId4" tooltip="https://github.com/jbencina">
                  <a:extLst>
                    <a:ext uri="{A12FA001-AC4F-418D-AE19-62706E023703}">
                      <ahyp:hlinkClr xmlns:ahyp="http://schemas.microsoft.com/office/drawing/2018/hyperlinkcolor" val="tx"/>
                    </a:ext>
                  </a:extLst>
                </a:hlinkClick>
              </a:rPr>
              <a:t>jbencina</a:t>
            </a:r>
            <a:endParaRPr lang="en-US" sz="1100">
              <a:solidFill>
                <a:schemeClr val="dk1"/>
              </a:solidFill>
              <a:latin typeface="+mj-lt"/>
              <a:ea typeface="Jura Medium"/>
              <a:sym typeface="Jura Medium"/>
              <a:hlinkClick r:id="rId4" tooltip="https://github.com/jbencina">
                <a:extLst>
                  <a:ext uri="{A12FA001-AC4F-418D-AE19-62706E023703}">
                    <ahyp:hlinkClr xmlns:ahyp="http://schemas.microsoft.com/office/drawing/2018/hyperlinkcolor" val="tx"/>
                  </a:ext>
                </a:extLst>
              </a:hlinkClick>
            </a:endParaRPr>
          </a:p>
          <a:p>
            <a:pPr lvl="1">
              <a:lnSpc>
                <a:spcPct val="115000"/>
              </a:lnSpc>
              <a:buClr>
                <a:schemeClr val="dk1"/>
              </a:buClr>
              <a:buSzPts val="1400"/>
            </a:pPr>
            <a:r>
              <a:rPr lang="en-US" sz="1100" b="1" err="1">
                <a:solidFill>
                  <a:schemeClr val="accent2"/>
                </a:solidFill>
                <a:latin typeface="+mj-lt"/>
                <a:ea typeface="Jura Medium"/>
                <a:sym typeface="Jura Medium"/>
              </a:rPr>
              <a:t>Tên</a:t>
            </a:r>
            <a:r>
              <a:rPr lang="en-US" sz="1100" b="1">
                <a:solidFill>
                  <a:schemeClr val="accent2"/>
                </a:solidFill>
                <a:latin typeface="+mj-lt"/>
                <a:ea typeface="Jura Medium"/>
                <a:sym typeface="Jura Medium"/>
              </a:rPr>
              <a:t> file</a:t>
            </a:r>
            <a:r>
              <a:rPr lang="en-US" sz="1100">
                <a:solidFill>
                  <a:schemeClr val="dk1"/>
                </a:solidFill>
                <a:latin typeface="+mj-lt"/>
                <a:ea typeface="Jura Medium"/>
                <a:sym typeface="Jura Medium"/>
              </a:rPr>
              <a:t>: fb_news_comments_1000K.csv</a:t>
            </a:r>
          </a:p>
          <a:p>
            <a:pPr lvl="1">
              <a:lnSpc>
                <a:spcPct val="115000"/>
              </a:lnSpc>
              <a:buClr>
                <a:schemeClr val="dk1"/>
              </a:buClr>
              <a:buSzPts val="1400"/>
            </a:pPr>
            <a:r>
              <a:rPr lang="en-US" sz="1100" b="1" err="1">
                <a:solidFill>
                  <a:schemeClr val="accent2"/>
                </a:solidFill>
                <a:latin typeface="+mj-lt"/>
                <a:ea typeface="Jura Medium"/>
                <a:sym typeface="Jura Medium"/>
              </a:rPr>
              <a:t>Cấu</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trúc</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created_time</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from_id</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from_name</a:t>
            </a:r>
            <a:r>
              <a:rPr lang="en-US" sz="1100">
                <a:solidFill>
                  <a:schemeClr val="dk1"/>
                </a:solidFill>
                <a:latin typeface="+mj-lt"/>
                <a:ea typeface="Jura Medium"/>
                <a:sym typeface="Jura Medium"/>
              </a:rPr>
              <a:t>, message, </a:t>
            </a:r>
            <a:r>
              <a:rPr lang="en-US" sz="1100" err="1">
                <a:solidFill>
                  <a:schemeClr val="dk1"/>
                </a:solidFill>
                <a:latin typeface="+mj-lt"/>
                <a:ea typeface="Jura Medium"/>
                <a:sym typeface="Jura Medium"/>
              </a:rPr>
              <a:t>post_name</a:t>
            </a:r>
            <a:endParaRPr lang="en-US" sz="1100">
              <a:solidFill>
                <a:schemeClr val="dk1"/>
              </a:solidFill>
              <a:latin typeface="+mj-lt"/>
              <a:ea typeface="Jura Medium"/>
              <a:sym typeface="Jura Medium"/>
            </a:endParaRPr>
          </a:p>
          <a:p>
            <a:pPr lvl="2">
              <a:lnSpc>
                <a:spcPct val="115000"/>
              </a:lnSpc>
              <a:buClr>
                <a:schemeClr val="dk1"/>
              </a:buClr>
              <a:buSzPts val="1400"/>
            </a:pPr>
            <a:r>
              <a:rPr lang="en-US" sz="1100" b="1" err="1">
                <a:solidFill>
                  <a:schemeClr val="accent2"/>
                </a:solidFill>
                <a:latin typeface="+mj-lt"/>
                <a:ea typeface="Jura Medium"/>
                <a:sym typeface="Jura Medium"/>
              </a:rPr>
              <a:t>Năm</a:t>
            </a:r>
            <a:r>
              <a:rPr lang="en-US" sz="1100">
                <a:solidFill>
                  <a:schemeClr val="dk1"/>
                </a:solidFill>
                <a:latin typeface="+mj-lt"/>
                <a:ea typeface="Jura Medium"/>
                <a:sym typeface="Jura Medium"/>
              </a:rPr>
              <a:t>: 2019</a:t>
            </a:r>
          </a:p>
          <a:p>
            <a:pPr lvl="2">
              <a:lnSpc>
                <a:spcPct val="115000"/>
              </a:lnSpc>
              <a:buClr>
                <a:schemeClr val="dk1"/>
              </a:buClr>
              <a:buSzPts val="1400"/>
            </a:pPr>
            <a:r>
              <a:rPr lang="en-US" sz="1100" b="1" err="1">
                <a:solidFill>
                  <a:schemeClr val="accent2"/>
                </a:solidFill>
                <a:latin typeface="+mj-lt"/>
                <a:ea typeface="Jura Medium"/>
                <a:sym typeface="Jura Medium"/>
              </a:rPr>
              <a:t>Số</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lượng</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dòng</a:t>
            </a:r>
            <a:r>
              <a:rPr lang="en-US" sz="1100">
                <a:solidFill>
                  <a:schemeClr val="dk1"/>
                </a:solidFill>
                <a:latin typeface="+mj-lt"/>
                <a:ea typeface="Jura Medium"/>
                <a:sym typeface="Jura Medium"/>
              </a:rPr>
              <a:t>: 1038319 </a:t>
            </a:r>
          </a:p>
        </p:txBody>
      </p:sp>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err="1">
                <a:latin typeface="+mj-lt"/>
              </a:rPr>
              <a:t>Dữ</a:t>
            </a:r>
            <a:r>
              <a:rPr lang="en-US" sz="2000">
                <a:latin typeface="+mj-lt"/>
              </a:rPr>
              <a:t> </a:t>
            </a:r>
            <a:r>
              <a:rPr lang="en-US" sz="2000" err="1">
                <a:latin typeface="+mj-lt"/>
              </a:rPr>
              <a:t>liệu</a:t>
            </a:r>
            <a:r>
              <a:rPr lang="en-US" sz="2000">
                <a:latin typeface="+mj-lt"/>
              </a:rPr>
              <a:t> </a:t>
            </a:r>
            <a:r>
              <a:rPr lang="en-US" sz="2000" err="1">
                <a:latin typeface="+mj-lt"/>
              </a:rPr>
              <a:t>huấn</a:t>
            </a:r>
            <a:r>
              <a:rPr lang="en-US" sz="2000">
                <a:latin typeface="+mj-lt"/>
              </a:rPr>
              <a:t> </a:t>
            </a:r>
            <a:r>
              <a:rPr lang="en-US" sz="2000" err="1">
                <a:latin typeface="+mj-lt"/>
              </a:rPr>
              <a:t>luyện</a:t>
            </a:r>
            <a:endParaRPr lang="en-US" sz="2000">
              <a:latin typeface="+mj-lt"/>
            </a:endParaRPr>
          </a:p>
        </p:txBody>
      </p:sp>
      <p:sp>
        <p:nvSpPr>
          <p:cNvPr id="4" name="Google Shape;618;p38">
            <a:extLst>
              <a:ext uri="{FF2B5EF4-FFF2-40B4-BE49-F238E27FC236}">
                <a16:creationId xmlns:a16="http://schemas.microsoft.com/office/drawing/2014/main" id="{BE5F8CEF-033A-4F1F-C03E-334F108F1AC8}"/>
              </a:ext>
            </a:extLst>
          </p:cNvPr>
          <p:cNvSpPr txBox="1">
            <a:spLocks/>
          </p:cNvSpPr>
          <p:nvPr/>
        </p:nvSpPr>
        <p:spPr>
          <a:xfrm>
            <a:off x="3480324" y="1312241"/>
            <a:ext cx="2906087" cy="251136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38125" algn="ctr" rtl="0">
              <a:lnSpc>
                <a:spcPct val="115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1pPr>
            <a:lvl2pPr marL="685800" marR="0" lvl="1"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2pPr>
            <a:lvl3pPr marL="1028700" marR="0" lvl="2"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3pPr>
            <a:lvl4pPr marL="1371600" marR="0" lvl="3"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4pPr>
            <a:lvl5pPr marL="1714500" marR="0" lvl="4"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5pPr>
            <a:lvl6pPr marL="2057400" marR="0" lvl="5"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6pPr>
            <a:lvl7pPr marL="2400300" marR="0" lvl="6"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7pPr>
            <a:lvl8pPr marL="2743200" marR="0" lvl="7"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8pPr>
            <a:lvl9pPr marL="3086100" marR="0" lvl="8" indent="-238125" algn="ctr" rtl="0">
              <a:lnSpc>
                <a:spcPct val="100000"/>
              </a:lnSpc>
              <a:spcBef>
                <a:spcPts val="0"/>
              </a:spcBef>
              <a:spcAft>
                <a:spcPts val="0"/>
              </a:spcAft>
              <a:buClr>
                <a:schemeClr val="dk1"/>
              </a:buClr>
              <a:buSzPts val="1400"/>
              <a:buFont typeface="Nunito Light"/>
              <a:buChar char="■"/>
              <a:defRPr sz="1050" b="0" i="0" u="none" strike="noStrike" cap="none">
                <a:solidFill>
                  <a:schemeClr val="dk1"/>
                </a:solidFill>
                <a:latin typeface="Jura Medium"/>
                <a:ea typeface="Jura Medium"/>
                <a:cs typeface="Jura Medium"/>
                <a:sym typeface="Jura Medium"/>
              </a:defRPr>
            </a:lvl9pPr>
          </a:lstStyle>
          <a:p>
            <a:pPr marL="93663" lvl="1" indent="0" algn="l">
              <a:lnSpc>
                <a:spcPct val="115000"/>
              </a:lnSpc>
              <a:buNone/>
            </a:pPr>
            <a:r>
              <a:rPr lang="en-US" sz="1100" b="1" err="1">
                <a:solidFill>
                  <a:schemeClr val="accent2"/>
                </a:solidFill>
                <a:latin typeface="+mj-lt"/>
                <a:ea typeface="Jura Medium"/>
                <a:sym typeface="Jura Medium"/>
              </a:rPr>
              <a:t>Nguồn</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trang</a:t>
            </a:r>
            <a:r>
              <a:rPr lang="en-US" sz="1100">
                <a:solidFill>
                  <a:schemeClr val="dk1"/>
                </a:solidFill>
                <a:latin typeface="+mj-lt"/>
                <a:ea typeface="Jura Medium"/>
                <a:sym typeface="Jura Medium"/>
              </a:rPr>
              <a:t> Kaggle bài </a:t>
            </a:r>
            <a:r>
              <a:rPr lang="en-US" sz="1100" err="1">
                <a:solidFill>
                  <a:schemeClr val="dk1"/>
                </a:solidFill>
                <a:latin typeface="+mj-lt"/>
                <a:ea typeface="Jura Medium"/>
                <a:sym typeface="Jura Medium"/>
              </a:rPr>
              <a:t>viết</a:t>
            </a:r>
            <a:r>
              <a:rPr lang="en-US" sz="1100">
                <a:solidFill>
                  <a:schemeClr val="dk1"/>
                </a:solidFill>
                <a:latin typeface="+mj-lt"/>
                <a:ea typeface="Jura Medium"/>
                <a:sym typeface="Jura Medium"/>
              </a:rPr>
              <a:t> May 2015 Reddit Comments</a:t>
            </a:r>
          </a:p>
          <a:p>
            <a:pPr marL="93663" lvl="1" indent="0" algn="l">
              <a:lnSpc>
                <a:spcPct val="115000"/>
              </a:lnSpc>
              <a:buNone/>
            </a:pPr>
            <a:r>
              <a:rPr lang="en-US" sz="1100" b="1" err="1">
                <a:solidFill>
                  <a:schemeClr val="accent2"/>
                </a:solidFill>
                <a:latin typeface="+mj-lt"/>
                <a:ea typeface="Jura Medium"/>
                <a:sym typeface="Jura Medium"/>
              </a:rPr>
              <a:t>Tên</a:t>
            </a:r>
            <a:r>
              <a:rPr lang="en-US" sz="1100" b="1">
                <a:solidFill>
                  <a:schemeClr val="accent2"/>
                </a:solidFill>
                <a:latin typeface="+mj-lt"/>
                <a:ea typeface="Jura Medium"/>
                <a:sym typeface="Jura Medium"/>
              </a:rPr>
              <a:t> file</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reddit_comment.csv</a:t>
            </a:r>
            <a:r>
              <a:rPr lang="en-US" sz="1100">
                <a:latin typeface="+mj-lt"/>
              </a:rPr>
              <a:t> (</a:t>
            </a:r>
            <a:r>
              <a:rPr lang="en-US" sz="1100" err="1">
                <a:latin typeface="+mj-lt"/>
              </a:rPr>
              <a:t>được</a:t>
            </a:r>
            <a:r>
              <a:rPr lang="en-US" sz="1100">
                <a:latin typeface="+mj-lt"/>
              </a:rPr>
              <a:t> </a:t>
            </a:r>
            <a:r>
              <a:rPr lang="en-US" sz="1100" err="1">
                <a:latin typeface="+mj-lt"/>
              </a:rPr>
              <a:t>trích</a:t>
            </a:r>
            <a:r>
              <a:rPr lang="en-US" sz="1100">
                <a:latin typeface="+mj-lt"/>
              </a:rPr>
              <a:t> </a:t>
            </a:r>
            <a:r>
              <a:rPr lang="en-US" sz="1100" err="1">
                <a:latin typeface="+mj-lt"/>
              </a:rPr>
              <a:t>ra</a:t>
            </a:r>
            <a:r>
              <a:rPr lang="en-US" sz="1100">
                <a:latin typeface="+mj-lt"/>
              </a:rPr>
              <a:t> </a:t>
            </a:r>
            <a:r>
              <a:rPr lang="en-US" sz="1100" err="1">
                <a:latin typeface="+mj-lt"/>
              </a:rPr>
              <a:t>từ</a:t>
            </a:r>
            <a:r>
              <a:rPr lang="en-US" sz="1100">
                <a:latin typeface="+mj-lt"/>
              </a:rPr>
              <a:t> file</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database.sqlite</a:t>
            </a:r>
            <a:r>
              <a:rPr lang="en-US" sz="1100">
                <a:solidFill>
                  <a:schemeClr val="dk1"/>
                </a:solidFill>
                <a:latin typeface="+mj-lt"/>
                <a:ea typeface="Jura Medium"/>
                <a:sym typeface="Jura Medium"/>
              </a:rPr>
              <a:t>)</a:t>
            </a:r>
          </a:p>
          <a:p>
            <a:pPr marL="93663" lvl="1" indent="0" algn="l">
              <a:lnSpc>
                <a:spcPct val="115000"/>
              </a:lnSpc>
              <a:buNone/>
            </a:pPr>
            <a:r>
              <a:rPr lang="en-US" sz="1100" b="1" err="1">
                <a:solidFill>
                  <a:schemeClr val="accent2"/>
                </a:solidFill>
                <a:latin typeface="+mj-lt"/>
                <a:ea typeface="Jura Medium"/>
                <a:sym typeface="Jura Medium"/>
              </a:rPr>
              <a:t>Cấu</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trúc</a:t>
            </a:r>
            <a:r>
              <a:rPr lang="en-US" sz="1100">
                <a:solidFill>
                  <a:schemeClr val="dk1"/>
                </a:solidFill>
                <a:latin typeface="+mj-lt"/>
                <a:ea typeface="Jura Medium"/>
                <a:sym typeface="Jura Medium"/>
              </a:rPr>
              <a:t>: id, body</a:t>
            </a:r>
          </a:p>
          <a:p>
            <a:pPr marL="93663" lvl="1" indent="0" algn="l">
              <a:lnSpc>
                <a:spcPct val="115000"/>
              </a:lnSpc>
              <a:buNone/>
            </a:pPr>
            <a:r>
              <a:rPr lang="en-US" sz="1100" b="1" err="1">
                <a:solidFill>
                  <a:schemeClr val="accent2"/>
                </a:solidFill>
                <a:latin typeface="+mj-lt"/>
                <a:ea typeface="Jura Medium"/>
                <a:sym typeface="Jura Medium"/>
              </a:rPr>
              <a:t>Năm</a:t>
            </a:r>
            <a:r>
              <a:rPr lang="en-US" sz="1100">
                <a:solidFill>
                  <a:schemeClr val="dk1"/>
                </a:solidFill>
                <a:latin typeface="+mj-lt"/>
                <a:ea typeface="Jura Medium"/>
                <a:sym typeface="Jura Medium"/>
              </a:rPr>
              <a:t>: 2015</a:t>
            </a:r>
          </a:p>
          <a:p>
            <a:pPr marL="93663" lvl="1" indent="0" algn="l">
              <a:lnSpc>
                <a:spcPct val="115000"/>
              </a:lnSpc>
              <a:buNone/>
            </a:pPr>
            <a:r>
              <a:rPr lang="en-US" sz="1100" b="1" err="1">
                <a:solidFill>
                  <a:schemeClr val="accent2"/>
                </a:solidFill>
                <a:latin typeface="+mj-lt"/>
                <a:ea typeface="Jura Medium"/>
                <a:sym typeface="Jura Medium"/>
              </a:rPr>
              <a:t>Số</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lượng</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dòng</a:t>
            </a:r>
            <a:r>
              <a:rPr lang="en-US" sz="1100">
                <a:solidFill>
                  <a:schemeClr val="dk1"/>
                </a:solidFill>
                <a:latin typeface="+mj-lt"/>
                <a:ea typeface="Jura Medium"/>
                <a:sym typeface="Jura Medium"/>
              </a:rPr>
              <a:t>: 54504410  </a:t>
            </a:r>
          </a:p>
          <a:p>
            <a:pPr marL="0" indent="0" algn="l">
              <a:buNone/>
            </a:pPr>
            <a:endParaRPr lang="en-US" sz="1100">
              <a:latin typeface="+mj-lt"/>
            </a:endParaRPr>
          </a:p>
        </p:txBody>
      </p:sp>
      <p:sp>
        <p:nvSpPr>
          <p:cNvPr id="6" name="TextBox 15">
            <a:extLst>
              <a:ext uri="{FF2B5EF4-FFF2-40B4-BE49-F238E27FC236}">
                <a16:creationId xmlns:a16="http://schemas.microsoft.com/office/drawing/2014/main" id="{08D3397F-F2A2-ACFB-B567-649DC3F5154F}"/>
              </a:ext>
            </a:extLst>
          </p:cNvPr>
          <p:cNvSpPr txBox="1"/>
          <p:nvPr/>
        </p:nvSpPr>
        <p:spPr>
          <a:xfrm>
            <a:off x="645158" y="1017725"/>
            <a:ext cx="4992887" cy="276999"/>
          </a:xfrm>
          <a:prstGeom prst="rect">
            <a:avLst/>
          </a:prstGeom>
        </p:spPr>
        <p:txBody>
          <a:bodyPr lIns="0" tIns="0" rIns="0" bIns="0" rtlCol="0" anchor="t">
            <a:spAutoFit/>
          </a:bodyPr>
          <a:lstStyle/>
          <a:p>
            <a:pPr>
              <a:buClr>
                <a:schemeClr val="accent2"/>
              </a:buClr>
              <a:buSzPts val="3500"/>
            </a:pPr>
            <a:r>
              <a:rPr lang="en-US" sz="1800" b="1" err="1">
                <a:solidFill>
                  <a:schemeClr val="accent2"/>
                </a:solidFill>
                <a:latin typeface="+mj-lt"/>
                <a:ea typeface="Monda"/>
                <a:cs typeface="Monda"/>
                <a:sym typeface="Monda"/>
              </a:rPr>
              <a:t>FastText</a:t>
            </a:r>
            <a:endParaRPr lang="en-US" sz="1800" b="1">
              <a:solidFill>
                <a:schemeClr val="accent2"/>
              </a:solidFill>
              <a:latin typeface="+mj-lt"/>
              <a:ea typeface="Monda"/>
              <a:cs typeface="Monda"/>
              <a:sym typeface="Monda"/>
            </a:endParaRPr>
          </a:p>
        </p:txBody>
      </p:sp>
      <p:pic>
        <p:nvPicPr>
          <p:cNvPr id="2" name="Picture 1" descr="A screenshot of a computer&#10;&#10;Description automatically generated">
            <a:extLst>
              <a:ext uri="{FF2B5EF4-FFF2-40B4-BE49-F238E27FC236}">
                <a16:creationId xmlns:a16="http://schemas.microsoft.com/office/drawing/2014/main" id="{44ACFE7C-4F25-C54F-C793-DB3D8FB84B9E}"/>
              </a:ext>
            </a:extLst>
          </p:cNvPr>
          <p:cNvPicPr>
            <a:picLocks noChangeAspect="1"/>
          </p:cNvPicPr>
          <p:nvPr/>
        </p:nvPicPr>
        <p:blipFill>
          <a:blip r:embed="rId5"/>
          <a:stretch>
            <a:fillRect/>
          </a:stretch>
        </p:blipFill>
        <p:spPr>
          <a:xfrm>
            <a:off x="645158" y="3045807"/>
            <a:ext cx="2085176" cy="138162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CAF016D-703D-0F58-0C19-1110E7FF6AFF}"/>
              </a:ext>
            </a:extLst>
          </p:cNvPr>
          <p:cNvPicPr>
            <a:picLocks noChangeAspect="1"/>
          </p:cNvPicPr>
          <p:nvPr/>
        </p:nvPicPr>
        <p:blipFill>
          <a:blip r:embed="rId6"/>
          <a:stretch>
            <a:fillRect/>
          </a:stretch>
        </p:blipFill>
        <p:spPr>
          <a:xfrm>
            <a:off x="3606406" y="3013438"/>
            <a:ext cx="2696190" cy="1590929"/>
          </a:xfrm>
          <a:prstGeom prst="rect">
            <a:avLst/>
          </a:prstGeom>
        </p:spPr>
      </p:pic>
    </p:spTree>
    <p:extLst>
      <p:ext uri="{BB962C8B-B14F-4D97-AF65-F5344CB8AC3E}">
        <p14:creationId xmlns:p14="http://schemas.microsoft.com/office/powerpoint/2010/main" val="2219900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err="1">
                <a:latin typeface="+mj-lt"/>
              </a:rPr>
              <a:t>Dữ</a:t>
            </a:r>
            <a:r>
              <a:rPr lang="en-US" sz="2000">
                <a:latin typeface="+mj-lt"/>
              </a:rPr>
              <a:t> </a:t>
            </a:r>
            <a:r>
              <a:rPr lang="en-US" sz="2000" err="1">
                <a:latin typeface="+mj-lt"/>
              </a:rPr>
              <a:t>liệu</a:t>
            </a:r>
            <a:r>
              <a:rPr lang="en-US" sz="2000">
                <a:latin typeface="+mj-lt"/>
              </a:rPr>
              <a:t> </a:t>
            </a:r>
            <a:r>
              <a:rPr lang="en-US" sz="2000" err="1">
                <a:latin typeface="+mj-lt"/>
              </a:rPr>
              <a:t>huấn</a:t>
            </a:r>
            <a:r>
              <a:rPr lang="en-US" sz="2000">
                <a:latin typeface="+mj-lt"/>
              </a:rPr>
              <a:t> </a:t>
            </a:r>
            <a:r>
              <a:rPr lang="en-US" sz="2000" err="1">
                <a:latin typeface="+mj-lt"/>
              </a:rPr>
              <a:t>luyện</a:t>
            </a:r>
            <a:endParaRPr lang="en-US" sz="2000">
              <a:latin typeface="+mj-lt"/>
            </a:endParaRPr>
          </a:p>
        </p:txBody>
      </p:sp>
      <p:pic>
        <p:nvPicPr>
          <p:cNvPr id="8" name="Picture 7">
            <a:extLst>
              <a:ext uri="{FF2B5EF4-FFF2-40B4-BE49-F238E27FC236}">
                <a16:creationId xmlns:a16="http://schemas.microsoft.com/office/drawing/2014/main" id="{4BB20DE7-C4E7-C30C-6DB6-6D730A4FD69C}"/>
              </a:ext>
            </a:extLst>
          </p:cNvPr>
          <p:cNvPicPr>
            <a:picLocks noChangeAspect="1"/>
          </p:cNvPicPr>
          <p:nvPr/>
        </p:nvPicPr>
        <p:blipFill>
          <a:blip r:embed="rId3"/>
          <a:stretch>
            <a:fillRect/>
          </a:stretch>
        </p:blipFill>
        <p:spPr>
          <a:xfrm>
            <a:off x="540000" y="1395178"/>
            <a:ext cx="5778000" cy="1705782"/>
          </a:xfrm>
          <a:prstGeom prst="rect">
            <a:avLst/>
          </a:prstGeom>
        </p:spPr>
      </p:pic>
      <p:sp>
        <p:nvSpPr>
          <p:cNvPr id="10" name="TextBox 15">
            <a:extLst>
              <a:ext uri="{FF2B5EF4-FFF2-40B4-BE49-F238E27FC236}">
                <a16:creationId xmlns:a16="http://schemas.microsoft.com/office/drawing/2014/main" id="{E633DB24-7613-FAE0-A91B-73E10B68D54E}"/>
              </a:ext>
            </a:extLst>
          </p:cNvPr>
          <p:cNvSpPr txBox="1"/>
          <p:nvPr/>
        </p:nvSpPr>
        <p:spPr>
          <a:xfrm>
            <a:off x="645158" y="1017725"/>
            <a:ext cx="4992887" cy="276999"/>
          </a:xfrm>
          <a:prstGeom prst="rect">
            <a:avLst/>
          </a:prstGeom>
        </p:spPr>
        <p:txBody>
          <a:bodyPr lIns="0" tIns="0" rIns="0" bIns="0" rtlCol="0" anchor="t">
            <a:spAutoFit/>
          </a:bodyPr>
          <a:lstStyle/>
          <a:p>
            <a:pPr>
              <a:buClr>
                <a:schemeClr val="accent2"/>
              </a:buClr>
              <a:buSzPts val="3500"/>
            </a:pPr>
            <a:r>
              <a:rPr lang="en-US" sz="1800" b="1" err="1">
                <a:solidFill>
                  <a:schemeClr val="accent2"/>
                </a:solidFill>
                <a:latin typeface="+mj-lt"/>
                <a:ea typeface="Monda"/>
                <a:cs typeface="Monda"/>
                <a:sym typeface="Monda"/>
              </a:rPr>
              <a:t>FastText</a:t>
            </a:r>
            <a:endParaRPr lang="en-US" sz="1800" b="1">
              <a:solidFill>
                <a:schemeClr val="accent2"/>
              </a:solidFill>
              <a:latin typeface="+mj-lt"/>
              <a:ea typeface="Monda"/>
              <a:cs typeface="Monda"/>
              <a:sym typeface="Monda"/>
            </a:endParaRPr>
          </a:p>
        </p:txBody>
      </p:sp>
      <p:pic>
        <p:nvPicPr>
          <p:cNvPr id="11" name="Picture 10">
            <a:extLst>
              <a:ext uri="{FF2B5EF4-FFF2-40B4-BE49-F238E27FC236}">
                <a16:creationId xmlns:a16="http://schemas.microsoft.com/office/drawing/2014/main" id="{6C70CBE6-BEC5-9ED6-8C43-575F0729E76D}"/>
              </a:ext>
            </a:extLst>
          </p:cNvPr>
          <p:cNvPicPr>
            <a:picLocks noChangeAspect="1"/>
          </p:cNvPicPr>
          <p:nvPr/>
        </p:nvPicPr>
        <p:blipFill rotWithShape="1">
          <a:blip r:embed="rId4"/>
          <a:srcRect b="24881"/>
          <a:stretch/>
        </p:blipFill>
        <p:spPr>
          <a:xfrm>
            <a:off x="540000" y="3201414"/>
            <a:ext cx="5874478" cy="1705782"/>
          </a:xfrm>
          <a:prstGeom prst="rect">
            <a:avLst/>
          </a:prstGeom>
        </p:spPr>
      </p:pic>
    </p:spTree>
    <p:extLst>
      <p:ext uri="{BB962C8B-B14F-4D97-AF65-F5344CB8AC3E}">
        <p14:creationId xmlns:p14="http://schemas.microsoft.com/office/powerpoint/2010/main" val="43100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5" name="Google Shape;619;p38">
            <a:extLst>
              <a:ext uri="{FF2B5EF4-FFF2-40B4-BE49-F238E27FC236}">
                <a16:creationId xmlns:a16="http://schemas.microsoft.com/office/drawing/2014/main" id="{5BB90DBE-E689-6808-58C6-FA9719246777}"/>
              </a:ext>
            </a:extLst>
          </p:cNvPr>
          <p:cNvSpPr txBox="1">
            <a:spLocks/>
          </p:cNvSpPr>
          <p:nvPr/>
        </p:nvSpPr>
        <p:spPr>
          <a:xfrm>
            <a:off x="645158" y="1312241"/>
            <a:ext cx="5657438" cy="1456567"/>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lvl="1">
              <a:lnSpc>
                <a:spcPct val="115000"/>
              </a:lnSpc>
              <a:buClr>
                <a:schemeClr val="dk1"/>
              </a:buClr>
              <a:buSzPts val="1400"/>
            </a:pPr>
            <a:r>
              <a:rPr lang="en-US" sz="1100" b="1" err="1">
                <a:solidFill>
                  <a:schemeClr val="accent2"/>
                </a:solidFill>
                <a:latin typeface="+mj-lt"/>
                <a:ea typeface="Jura Medium"/>
                <a:sym typeface="Jura Medium"/>
              </a:rPr>
              <a:t>Nguồn</a:t>
            </a:r>
            <a:r>
              <a:rPr lang="en-US" sz="1100">
                <a:solidFill>
                  <a:schemeClr val="dk1"/>
                </a:solidFill>
                <a:latin typeface="+mj-lt"/>
                <a:ea typeface="Jura Medium"/>
                <a:sym typeface="Jura Medium"/>
              </a:rPr>
              <a:t>: Toxic Comment Classification Challenge</a:t>
            </a:r>
          </a:p>
          <a:p>
            <a:pPr lvl="1">
              <a:lnSpc>
                <a:spcPct val="115000"/>
              </a:lnSpc>
              <a:buClr>
                <a:schemeClr val="dk1"/>
              </a:buClr>
              <a:buSzPts val="1400"/>
            </a:pPr>
            <a:r>
              <a:rPr lang="en-US" sz="1100" b="1" err="1">
                <a:solidFill>
                  <a:schemeClr val="accent2"/>
                </a:solidFill>
                <a:latin typeface="+mj-lt"/>
                <a:ea typeface="Jura Medium"/>
                <a:sym typeface="Jura Medium"/>
              </a:rPr>
              <a:t>Tên</a:t>
            </a:r>
            <a:r>
              <a:rPr lang="en-US" sz="1100" b="1">
                <a:solidFill>
                  <a:schemeClr val="accent2"/>
                </a:solidFill>
                <a:latin typeface="+mj-lt"/>
                <a:ea typeface="Jura Medium"/>
                <a:sym typeface="Jura Medium"/>
              </a:rPr>
              <a:t> file</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train.csv</a:t>
            </a:r>
            <a:endParaRPr lang="en-US" sz="1100">
              <a:solidFill>
                <a:schemeClr val="dk1"/>
              </a:solidFill>
              <a:latin typeface="+mj-lt"/>
              <a:ea typeface="Jura Medium"/>
              <a:sym typeface="Jura Medium"/>
            </a:endParaRPr>
          </a:p>
          <a:p>
            <a:pPr lvl="1">
              <a:lnSpc>
                <a:spcPct val="115000"/>
              </a:lnSpc>
              <a:buClr>
                <a:schemeClr val="dk1"/>
              </a:buClr>
              <a:buSzPts val="1400"/>
            </a:pPr>
            <a:r>
              <a:rPr lang="en-US" sz="1100" b="1" err="1">
                <a:solidFill>
                  <a:schemeClr val="accent2"/>
                </a:solidFill>
                <a:latin typeface="+mj-lt"/>
                <a:ea typeface="Jura Medium"/>
                <a:sym typeface="Jura Medium"/>
              </a:rPr>
              <a:t>Năm</a:t>
            </a:r>
            <a:r>
              <a:rPr lang="en-US" sz="1100">
                <a:solidFill>
                  <a:schemeClr val="dk1"/>
                </a:solidFill>
                <a:latin typeface="+mj-lt"/>
                <a:ea typeface="Jura Medium"/>
                <a:sym typeface="Jura Medium"/>
              </a:rPr>
              <a:t>: 2018</a:t>
            </a:r>
          </a:p>
          <a:p>
            <a:pPr lvl="2">
              <a:lnSpc>
                <a:spcPct val="115000"/>
              </a:lnSpc>
              <a:buClr>
                <a:schemeClr val="dk1"/>
              </a:buClr>
              <a:buSzPts val="1400"/>
            </a:pPr>
            <a:r>
              <a:rPr lang="en-US" sz="1100" b="1" err="1">
                <a:solidFill>
                  <a:schemeClr val="accent2"/>
                </a:solidFill>
                <a:latin typeface="+mj-lt"/>
                <a:ea typeface="Jura Medium"/>
                <a:sym typeface="Jura Medium"/>
              </a:rPr>
              <a:t>Số</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lượng</a:t>
            </a:r>
            <a:r>
              <a:rPr lang="en-US" sz="1100" b="1">
                <a:solidFill>
                  <a:schemeClr val="accent2"/>
                </a:solidFill>
                <a:latin typeface="+mj-lt"/>
                <a:ea typeface="Jura Medium"/>
                <a:sym typeface="Jura Medium"/>
              </a:rPr>
              <a:t> </a:t>
            </a:r>
            <a:r>
              <a:rPr lang="en-US" sz="1100" b="1" err="1">
                <a:solidFill>
                  <a:schemeClr val="accent2"/>
                </a:solidFill>
                <a:latin typeface="+mj-lt"/>
                <a:ea typeface="Jura Medium"/>
                <a:sym typeface="Jura Medium"/>
              </a:rPr>
              <a:t>dòng</a:t>
            </a:r>
            <a:r>
              <a:rPr lang="en-US" sz="1100">
                <a:solidFill>
                  <a:schemeClr val="dk1"/>
                </a:solidFill>
                <a:latin typeface="+mj-lt"/>
                <a:ea typeface="Jura Medium"/>
                <a:sym typeface="Jura Medium"/>
              </a:rPr>
              <a:t>: 159571 </a:t>
            </a:r>
          </a:p>
          <a:p>
            <a:pPr lvl="2">
              <a:lnSpc>
                <a:spcPct val="115000"/>
              </a:lnSpc>
              <a:buClr>
                <a:schemeClr val="dk1"/>
              </a:buClr>
              <a:buSzPts val="1400"/>
            </a:pPr>
            <a:r>
              <a:rPr lang="en-US" sz="1100">
                <a:solidFill>
                  <a:schemeClr val="dk1"/>
                </a:solidFill>
                <a:latin typeface="+mj-lt"/>
                <a:ea typeface="Jura Medium"/>
                <a:sym typeface="Jura Medium"/>
              </a:rPr>
              <a:t>6 </a:t>
            </a:r>
            <a:r>
              <a:rPr lang="en-US" sz="1100" err="1">
                <a:solidFill>
                  <a:schemeClr val="dk1"/>
                </a:solidFill>
                <a:latin typeface="+mj-lt"/>
                <a:ea typeface="Jura Medium"/>
                <a:sym typeface="Jura Medium"/>
              </a:rPr>
              <a:t>nhãn</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mang</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tính</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độc</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hại</a:t>
            </a:r>
            <a:r>
              <a:rPr lang="en-US" sz="1100">
                <a:solidFill>
                  <a:schemeClr val="dk1"/>
                </a:solidFill>
                <a:latin typeface="+mj-lt"/>
                <a:ea typeface="Jura Medium"/>
                <a:sym typeface="Jura Medium"/>
              </a:rPr>
              <a:t>: </a:t>
            </a:r>
            <a:r>
              <a:rPr lang="en-US" sz="1100" err="1">
                <a:solidFill>
                  <a:schemeClr val="dk1"/>
                </a:solidFill>
                <a:latin typeface="+mj-lt"/>
                <a:ea typeface="Jura Medium"/>
                <a:sym typeface="Jura Medium"/>
              </a:rPr>
              <a:t>toxic,severe_toxic</a:t>
            </a:r>
            <a:r>
              <a:rPr lang="en-US" sz="1100">
                <a:solidFill>
                  <a:schemeClr val="dk1"/>
                </a:solidFill>
                <a:latin typeface="+mj-lt"/>
                <a:ea typeface="Jura Medium"/>
                <a:sym typeface="Jura Medium"/>
              </a:rPr>
              <a:t>,</a:t>
            </a:r>
            <a:r>
              <a:rPr lang="en-US" sz="1100">
                <a:solidFill>
                  <a:prstClr val="black"/>
                </a:solidFill>
                <a:latin typeface="+mj-lt"/>
              </a:rPr>
              <a:t> obscene, threat, insult, </a:t>
            </a:r>
            <a:r>
              <a:rPr lang="en-US" sz="1100" err="1">
                <a:solidFill>
                  <a:prstClr val="black"/>
                </a:solidFill>
                <a:latin typeface="+mj-lt"/>
              </a:rPr>
              <a:t>identity_hate</a:t>
            </a:r>
            <a:endParaRPr lang="en-US" sz="1100">
              <a:solidFill>
                <a:prstClr val="black"/>
              </a:solidFill>
              <a:latin typeface="+mj-lt"/>
            </a:endParaRPr>
          </a:p>
        </p:txBody>
      </p:sp>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err="1">
                <a:latin typeface="+mj-lt"/>
              </a:rPr>
              <a:t>Dữ</a:t>
            </a:r>
            <a:r>
              <a:rPr lang="en-US" sz="2000">
                <a:latin typeface="+mj-lt"/>
              </a:rPr>
              <a:t> </a:t>
            </a:r>
            <a:r>
              <a:rPr lang="en-US" sz="2000" err="1">
                <a:latin typeface="+mj-lt"/>
              </a:rPr>
              <a:t>liệu</a:t>
            </a:r>
            <a:r>
              <a:rPr lang="en-US" sz="2000">
                <a:latin typeface="+mj-lt"/>
              </a:rPr>
              <a:t> </a:t>
            </a:r>
            <a:r>
              <a:rPr lang="en-US" sz="2000" err="1">
                <a:latin typeface="+mj-lt"/>
              </a:rPr>
              <a:t>huấn</a:t>
            </a:r>
            <a:r>
              <a:rPr lang="en-US" sz="2000">
                <a:latin typeface="+mj-lt"/>
              </a:rPr>
              <a:t> </a:t>
            </a:r>
            <a:r>
              <a:rPr lang="en-US" sz="2000" err="1">
                <a:latin typeface="+mj-lt"/>
              </a:rPr>
              <a:t>luyện</a:t>
            </a:r>
            <a:endParaRPr lang="en-US" sz="2000">
              <a:latin typeface="+mj-lt"/>
            </a:endParaRPr>
          </a:p>
        </p:txBody>
      </p:sp>
      <p:sp>
        <p:nvSpPr>
          <p:cNvPr id="6" name="TextBox 15">
            <a:extLst>
              <a:ext uri="{FF2B5EF4-FFF2-40B4-BE49-F238E27FC236}">
                <a16:creationId xmlns:a16="http://schemas.microsoft.com/office/drawing/2014/main" id="{08D3397F-F2A2-ACFB-B567-649DC3F5154F}"/>
              </a:ext>
            </a:extLst>
          </p:cNvPr>
          <p:cNvSpPr txBox="1"/>
          <p:nvPr/>
        </p:nvSpPr>
        <p:spPr>
          <a:xfrm>
            <a:off x="645158" y="1017725"/>
            <a:ext cx="4992887" cy="276999"/>
          </a:xfrm>
          <a:prstGeom prst="rect">
            <a:avLst/>
          </a:prstGeom>
        </p:spPr>
        <p:txBody>
          <a:bodyPr lIns="0" tIns="0" rIns="0" bIns="0" rtlCol="0" anchor="t">
            <a:spAutoFit/>
          </a:bodyPr>
          <a:lstStyle/>
          <a:p>
            <a:pPr>
              <a:buClr>
                <a:schemeClr val="accent2"/>
              </a:buClr>
              <a:buSzPts val="3500"/>
            </a:pPr>
            <a:r>
              <a:rPr lang="en-US" sz="1800" b="1">
                <a:solidFill>
                  <a:schemeClr val="accent2"/>
                </a:solidFill>
                <a:latin typeface="+mj-lt"/>
                <a:ea typeface="Monda"/>
                <a:cs typeface="Monda"/>
                <a:sym typeface="Monda"/>
              </a:rPr>
              <a:t>LSTM</a:t>
            </a:r>
          </a:p>
        </p:txBody>
      </p:sp>
      <p:pic>
        <p:nvPicPr>
          <p:cNvPr id="8" name="Picture 7">
            <a:extLst>
              <a:ext uri="{FF2B5EF4-FFF2-40B4-BE49-F238E27FC236}">
                <a16:creationId xmlns:a16="http://schemas.microsoft.com/office/drawing/2014/main" id="{358940CB-2E8E-D6E2-64EB-BFCD3236725C}"/>
              </a:ext>
            </a:extLst>
          </p:cNvPr>
          <p:cNvPicPr>
            <a:picLocks noChangeAspect="1"/>
          </p:cNvPicPr>
          <p:nvPr/>
        </p:nvPicPr>
        <p:blipFill rotWithShape="1">
          <a:blip r:embed="rId3"/>
          <a:srcRect b="26602"/>
          <a:stretch/>
        </p:blipFill>
        <p:spPr>
          <a:xfrm>
            <a:off x="660562" y="2368216"/>
            <a:ext cx="5657438" cy="2354534"/>
          </a:xfrm>
          <a:prstGeom prst="rect">
            <a:avLst/>
          </a:prstGeom>
        </p:spPr>
      </p:pic>
    </p:spTree>
    <p:extLst>
      <p:ext uri="{BB962C8B-B14F-4D97-AF65-F5344CB8AC3E}">
        <p14:creationId xmlns:p14="http://schemas.microsoft.com/office/powerpoint/2010/main" val="391678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err="1">
                <a:latin typeface="+mj-lt"/>
              </a:rPr>
              <a:t>Dữ</a:t>
            </a:r>
            <a:r>
              <a:rPr lang="en-US" sz="2000">
                <a:latin typeface="+mj-lt"/>
              </a:rPr>
              <a:t> </a:t>
            </a:r>
            <a:r>
              <a:rPr lang="en-US" sz="2000" err="1">
                <a:latin typeface="+mj-lt"/>
              </a:rPr>
              <a:t>liệu</a:t>
            </a:r>
            <a:r>
              <a:rPr lang="en-US" sz="2000">
                <a:latin typeface="+mj-lt"/>
              </a:rPr>
              <a:t> </a:t>
            </a:r>
            <a:r>
              <a:rPr lang="en-US" sz="2000" err="1">
                <a:latin typeface="+mj-lt"/>
              </a:rPr>
              <a:t>huấn</a:t>
            </a:r>
            <a:r>
              <a:rPr lang="en-US" sz="2000">
                <a:latin typeface="+mj-lt"/>
              </a:rPr>
              <a:t> </a:t>
            </a:r>
            <a:r>
              <a:rPr lang="en-US" sz="2000" err="1">
                <a:latin typeface="+mj-lt"/>
              </a:rPr>
              <a:t>luyện</a:t>
            </a:r>
            <a:endParaRPr lang="en-US" sz="2000">
              <a:latin typeface="+mj-lt"/>
            </a:endParaRPr>
          </a:p>
        </p:txBody>
      </p:sp>
      <p:sp>
        <p:nvSpPr>
          <p:cNvPr id="6" name="TextBox 15">
            <a:extLst>
              <a:ext uri="{FF2B5EF4-FFF2-40B4-BE49-F238E27FC236}">
                <a16:creationId xmlns:a16="http://schemas.microsoft.com/office/drawing/2014/main" id="{08D3397F-F2A2-ACFB-B567-649DC3F5154F}"/>
              </a:ext>
            </a:extLst>
          </p:cNvPr>
          <p:cNvSpPr txBox="1"/>
          <p:nvPr/>
        </p:nvSpPr>
        <p:spPr>
          <a:xfrm>
            <a:off x="645158" y="1017725"/>
            <a:ext cx="4992887" cy="276999"/>
          </a:xfrm>
          <a:prstGeom prst="rect">
            <a:avLst/>
          </a:prstGeom>
        </p:spPr>
        <p:txBody>
          <a:bodyPr lIns="0" tIns="0" rIns="0" bIns="0" rtlCol="0" anchor="t">
            <a:spAutoFit/>
          </a:bodyPr>
          <a:lstStyle/>
          <a:p>
            <a:pPr>
              <a:buClr>
                <a:schemeClr val="accent2"/>
              </a:buClr>
              <a:buSzPts val="3500"/>
            </a:pPr>
            <a:r>
              <a:rPr lang="en-US" sz="1800" b="1">
                <a:solidFill>
                  <a:schemeClr val="accent2"/>
                </a:solidFill>
                <a:latin typeface="+mj-lt"/>
                <a:ea typeface="Monda"/>
                <a:cs typeface="Monda"/>
                <a:sym typeface="Monda"/>
              </a:rPr>
              <a:t>LSTM</a:t>
            </a:r>
          </a:p>
        </p:txBody>
      </p:sp>
      <p:sp>
        <p:nvSpPr>
          <p:cNvPr id="10" name="TextBox 9">
            <a:extLst>
              <a:ext uri="{FF2B5EF4-FFF2-40B4-BE49-F238E27FC236}">
                <a16:creationId xmlns:a16="http://schemas.microsoft.com/office/drawing/2014/main" id="{2DDF1ED8-6A77-B462-35F4-3E6E17593D7E}"/>
              </a:ext>
            </a:extLst>
          </p:cNvPr>
          <p:cNvSpPr txBox="1"/>
          <p:nvPr/>
        </p:nvSpPr>
        <p:spPr>
          <a:xfrm>
            <a:off x="4135030" y="2184850"/>
            <a:ext cx="184731" cy="307777"/>
          </a:xfrm>
          <a:prstGeom prst="rect">
            <a:avLst/>
          </a:prstGeom>
          <a:noFill/>
        </p:spPr>
        <p:txBody>
          <a:bodyPr wrap="none" rtlCol="0">
            <a:spAutoFit/>
          </a:bodyPr>
          <a:lstStyle/>
          <a:p>
            <a:endParaRPr lang="en-VN">
              <a:latin typeface="+mj-lt"/>
            </a:endParaRPr>
          </a:p>
        </p:txBody>
      </p:sp>
      <p:pic>
        <p:nvPicPr>
          <p:cNvPr id="4" name="Picture 3" descr="A screenshot of a computer&#10;&#10;Description automatically generated">
            <a:extLst>
              <a:ext uri="{FF2B5EF4-FFF2-40B4-BE49-F238E27FC236}">
                <a16:creationId xmlns:a16="http://schemas.microsoft.com/office/drawing/2014/main" id="{653EFF9F-1630-6039-2701-08B85A1B2145}"/>
              </a:ext>
            </a:extLst>
          </p:cNvPr>
          <p:cNvPicPr>
            <a:picLocks noChangeAspect="1"/>
          </p:cNvPicPr>
          <p:nvPr/>
        </p:nvPicPr>
        <p:blipFill rotWithShape="1">
          <a:blip r:embed="rId3"/>
          <a:srcRect l="9093"/>
          <a:stretch/>
        </p:blipFill>
        <p:spPr>
          <a:xfrm>
            <a:off x="409232" y="1590426"/>
            <a:ext cx="5908768" cy="1336630"/>
          </a:xfrm>
          <a:prstGeom prst="rect">
            <a:avLst/>
          </a:prstGeom>
        </p:spPr>
      </p:pic>
      <p:sp>
        <p:nvSpPr>
          <p:cNvPr id="7" name="Left Brace 6">
            <a:extLst>
              <a:ext uri="{FF2B5EF4-FFF2-40B4-BE49-F238E27FC236}">
                <a16:creationId xmlns:a16="http://schemas.microsoft.com/office/drawing/2014/main" id="{56D12577-DB63-2B57-46A4-6716120A4610}"/>
              </a:ext>
            </a:extLst>
          </p:cNvPr>
          <p:cNvSpPr/>
          <p:nvPr/>
        </p:nvSpPr>
        <p:spPr>
          <a:xfrm rot="5400000">
            <a:off x="4435920" y="-286441"/>
            <a:ext cx="132679" cy="36314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latin typeface="+mj-lt"/>
            </a:endParaRPr>
          </a:p>
        </p:txBody>
      </p:sp>
      <p:sp>
        <p:nvSpPr>
          <p:cNvPr id="9" name="TextBox 8">
            <a:extLst>
              <a:ext uri="{FF2B5EF4-FFF2-40B4-BE49-F238E27FC236}">
                <a16:creationId xmlns:a16="http://schemas.microsoft.com/office/drawing/2014/main" id="{79B1CC67-AB78-F778-F3DB-DE010FBFB00C}"/>
              </a:ext>
            </a:extLst>
          </p:cNvPr>
          <p:cNvSpPr txBox="1"/>
          <p:nvPr/>
        </p:nvSpPr>
        <p:spPr>
          <a:xfrm>
            <a:off x="4231369" y="1166602"/>
            <a:ext cx="819682" cy="307777"/>
          </a:xfrm>
          <a:prstGeom prst="rect">
            <a:avLst/>
          </a:prstGeom>
          <a:noFill/>
        </p:spPr>
        <p:txBody>
          <a:bodyPr wrap="square" rtlCol="0">
            <a:spAutoFit/>
          </a:bodyPr>
          <a:lstStyle/>
          <a:p>
            <a:r>
              <a:rPr lang="en-VN">
                <a:solidFill>
                  <a:schemeClr val="accent2"/>
                </a:solidFill>
                <a:latin typeface="+mj-lt"/>
              </a:rPr>
              <a:t>6 nhãn</a:t>
            </a:r>
          </a:p>
        </p:txBody>
      </p:sp>
      <p:pic>
        <p:nvPicPr>
          <p:cNvPr id="11" name="Picture 10">
            <a:extLst>
              <a:ext uri="{FF2B5EF4-FFF2-40B4-BE49-F238E27FC236}">
                <a16:creationId xmlns:a16="http://schemas.microsoft.com/office/drawing/2014/main" id="{CC9DD968-3D01-588A-5E24-17CF095B490B}"/>
              </a:ext>
            </a:extLst>
          </p:cNvPr>
          <p:cNvPicPr>
            <a:picLocks noChangeAspect="1"/>
          </p:cNvPicPr>
          <p:nvPr/>
        </p:nvPicPr>
        <p:blipFill>
          <a:blip r:embed="rId4"/>
          <a:stretch>
            <a:fillRect/>
          </a:stretch>
        </p:blipFill>
        <p:spPr>
          <a:xfrm>
            <a:off x="215025" y="3006920"/>
            <a:ext cx="2938891" cy="1787712"/>
          </a:xfrm>
          <a:prstGeom prst="rect">
            <a:avLst/>
          </a:prstGeom>
        </p:spPr>
      </p:pic>
      <p:pic>
        <p:nvPicPr>
          <p:cNvPr id="12" name="Picture 11">
            <a:extLst>
              <a:ext uri="{FF2B5EF4-FFF2-40B4-BE49-F238E27FC236}">
                <a16:creationId xmlns:a16="http://schemas.microsoft.com/office/drawing/2014/main" id="{4798F13B-B893-3453-A527-01696C45BFA6}"/>
              </a:ext>
            </a:extLst>
          </p:cNvPr>
          <p:cNvPicPr>
            <a:picLocks noChangeAspect="1"/>
          </p:cNvPicPr>
          <p:nvPr/>
        </p:nvPicPr>
        <p:blipFill>
          <a:blip r:embed="rId5"/>
          <a:srcRect/>
          <a:stretch/>
        </p:blipFill>
        <p:spPr>
          <a:xfrm>
            <a:off x="3138550" y="3034776"/>
            <a:ext cx="3548444" cy="1759856"/>
          </a:xfrm>
          <a:prstGeom prst="rect">
            <a:avLst/>
          </a:prstGeom>
        </p:spPr>
      </p:pic>
    </p:spTree>
    <p:extLst>
      <p:ext uri="{BB962C8B-B14F-4D97-AF65-F5344CB8AC3E}">
        <p14:creationId xmlns:p14="http://schemas.microsoft.com/office/powerpoint/2010/main" val="17839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a:latin typeface="+mj-lt"/>
              </a:rPr>
              <a:t>Áp </a:t>
            </a:r>
            <a:r>
              <a:rPr lang="en-US" sz="2000" err="1">
                <a:latin typeface="+mj-lt"/>
              </a:rPr>
              <a:t>dụng</a:t>
            </a:r>
            <a:r>
              <a:rPr lang="en-US" sz="2000">
                <a:latin typeface="+mj-lt"/>
              </a:rPr>
              <a:t> </a:t>
            </a:r>
            <a:r>
              <a:rPr lang="en-US" sz="2000" err="1">
                <a:latin typeface="+mj-lt"/>
              </a:rPr>
              <a:t>FastText</a:t>
            </a:r>
            <a:r>
              <a:rPr lang="en-US" sz="2000">
                <a:latin typeface="+mj-lt"/>
              </a:rPr>
              <a:t> </a:t>
            </a:r>
            <a:r>
              <a:rPr lang="en-US" sz="2000" err="1">
                <a:latin typeface="+mj-lt"/>
              </a:rPr>
              <a:t>vào</a:t>
            </a:r>
            <a:r>
              <a:rPr lang="en-US" sz="2000">
                <a:latin typeface="+mj-lt"/>
              </a:rPr>
              <a:t> </a:t>
            </a:r>
            <a:r>
              <a:rPr lang="en-US" sz="2000" err="1">
                <a:latin typeface="+mj-lt"/>
              </a:rPr>
              <a:t>bài</a:t>
            </a:r>
            <a:r>
              <a:rPr lang="en-US" sz="2000">
                <a:latin typeface="+mj-lt"/>
              </a:rPr>
              <a:t> </a:t>
            </a:r>
            <a:r>
              <a:rPr lang="en-US" sz="2000" err="1">
                <a:latin typeface="+mj-lt"/>
              </a:rPr>
              <a:t>toán</a:t>
            </a:r>
            <a:br>
              <a:rPr lang="en-US" sz="2000">
                <a:latin typeface="+mj-lt"/>
              </a:rPr>
            </a:br>
            <a:endParaRPr lang="en-US" sz="2000">
              <a:latin typeface="+mj-lt"/>
            </a:endParaRPr>
          </a:p>
        </p:txBody>
      </p:sp>
      <p:sp>
        <p:nvSpPr>
          <p:cNvPr id="7" name="TextBox 15">
            <a:extLst>
              <a:ext uri="{FF2B5EF4-FFF2-40B4-BE49-F238E27FC236}">
                <a16:creationId xmlns:a16="http://schemas.microsoft.com/office/drawing/2014/main" id="{A4D0B87B-7583-F2A5-880A-B67904D825AC}"/>
              </a:ext>
            </a:extLst>
          </p:cNvPr>
          <p:cNvSpPr txBox="1"/>
          <p:nvPr/>
        </p:nvSpPr>
        <p:spPr>
          <a:xfrm>
            <a:off x="653250" y="997561"/>
            <a:ext cx="4992887" cy="276999"/>
          </a:xfrm>
          <a:prstGeom prst="rect">
            <a:avLst/>
          </a:prstGeom>
        </p:spPr>
        <p:txBody>
          <a:bodyPr lIns="0" tIns="0" rIns="0" bIns="0" rtlCol="0" anchor="t">
            <a:spAutoFit/>
          </a:bodyPr>
          <a:lstStyle/>
          <a:p>
            <a:pPr>
              <a:buClr>
                <a:schemeClr val="accent2"/>
              </a:buClr>
              <a:buSzPts val="3500"/>
            </a:pPr>
            <a:r>
              <a:rPr lang="en-US" sz="1800" b="1" err="1">
                <a:solidFill>
                  <a:schemeClr val="accent2"/>
                </a:solidFill>
                <a:latin typeface="+mj-lt"/>
                <a:ea typeface="Monda"/>
                <a:cs typeface="Monda"/>
                <a:sym typeface="Monda"/>
              </a:rPr>
              <a:t>Tiền</a:t>
            </a:r>
            <a:r>
              <a:rPr lang="en-US" sz="1800" b="1">
                <a:solidFill>
                  <a:schemeClr val="accent2"/>
                </a:solidFill>
                <a:latin typeface="+mj-lt"/>
                <a:ea typeface="Monda"/>
                <a:cs typeface="Monda"/>
                <a:sym typeface="Monda"/>
              </a:rPr>
              <a:t> </a:t>
            </a:r>
            <a:r>
              <a:rPr lang="en-US" sz="1800" b="1" err="1">
                <a:solidFill>
                  <a:schemeClr val="accent2"/>
                </a:solidFill>
                <a:latin typeface="+mj-lt"/>
                <a:ea typeface="Monda"/>
                <a:cs typeface="Monda"/>
                <a:sym typeface="Monda"/>
              </a:rPr>
              <a:t>xử</a:t>
            </a:r>
            <a:r>
              <a:rPr lang="en-US" sz="1800" b="1">
                <a:solidFill>
                  <a:schemeClr val="accent2"/>
                </a:solidFill>
                <a:latin typeface="+mj-lt"/>
                <a:ea typeface="Monda"/>
                <a:cs typeface="Monda"/>
                <a:sym typeface="Monda"/>
              </a:rPr>
              <a:t> </a:t>
            </a:r>
            <a:r>
              <a:rPr lang="en-US" sz="1800" b="1" err="1">
                <a:solidFill>
                  <a:schemeClr val="accent2"/>
                </a:solidFill>
                <a:latin typeface="+mj-lt"/>
                <a:ea typeface="Monda"/>
                <a:cs typeface="Monda"/>
                <a:sym typeface="Monda"/>
              </a:rPr>
              <a:t>lý</a:t>
            </a:r>
            <a:r>
              <a:rPr lang="en-US" sz="1800" b="1">
                <a:solidFill>
                  <a:schemeClr val="accent2"/>
                </a:solidFill>
                <a:latin typeface="+mj-lt"/>
                <a:ea typeface="Monda"/>
                <a:cs typeface="Monda"/>
                <a:sym typeface="Monda"/>
              </a:rPr>
              <a:t> </a:t>
            </a:r>
            <a:r>
              <a:rPr lang="en-US" sz="1800" b="1" err="1">
                <a:solidFill>
                  <a:schemeClr val="accent2"/>
                </a:solidFill>
                <a:latin typeface="+mj-lt"/>
                <a:ea typeface="Monda"/>
                <a:cs typeface="Monda"/>
                <a:sym typeface="Monda"/>
              </a:rPr>
              <a:t>dữ</a:t>
            </a:r>
            <a:r>
              <a:rPr lang="en-US" sz="1800" b="1">
                <a:solidFill>
                  <a:schemeClr val="accent2"/>
                </a:solidFill>
                <a:latin typeface="+mj-lt"/>
                <a:ea typeface="Monda"/>
                <a:cs typeface="Monda"/>
                <a:sym typeface="Monda"/>
              </a:rPr>
              <a:t> </a:t>
            </a:r>
            <a:r>
              <a:rPr lang="en-US" sz="1800" b="1" err="1">
                <a:solidFill>
                  <a:schemeClr val="accent2"/>
                </a:solidFill>
                <a:latin typeface="+mj-lt"/>
                <a:ea typeface="Monda"/>
                <a:cs typeface="Monda"/>
                <a:sym typeface="Monda"/>
              </a:rPr>
              <a:t>liệu</a:t>
            </a:r>
            <a:endParaRPr lang="en-US" sz="1800" b="1">
              <a:solidFill>
                <a:schemeClr val="accent2"/>
              </a:solidFill>
              <a:latin typeface="+mj-lt"/>
              <a:ea typeface="Monda"/>
              <a:cs typeface="Monda"/>
              <a:sym typeface="Monda"/>
            </a:endParaRPr>
          </a:p>
        </p:txBody>
      </p:sp>
      <p:sp>
        <p:nvSpPr>
          <p:cNvPr id="12" name="TextBox 11">
            <a:extLst>
              <a:ext uri="{FF2B5EF4-FFF2-40B4-BE49-F238E27FC236}">
                <a16:creationId xmlns:a16="http://schemas.microsoft.com/office/drawing/2014/main" id="{906853D4-BCD3-5988-02A2-CB35F0D736F5}"/>
              </a:ext>
            </a:extLst>
          </p:cNvPr>
          <p:cNvSpPr txBox="1"/>
          <p:nvPr/>
        </p:nvSpPr>
        <p:spPr>
          <a:xfrm>
            <a:off x="653249" y="3668885"/>
            <a:ext cx="5499457" cy="738664"/>
          </a:xfrm>
          <a:prstGeom prst="rect">
            <a:avLst/>
          </a:prstGeom>
          <a:noFill/>
        </p:spPr>
        <p:txBody>
          <a:bodyPr wrap="square">
            <a:spAutoFit/>
          </a:bodyPr>
          <a:lstStyle/>
          <a:p>
            <a:r>
              <a:rPr lang="en-US" err="1">
                <a:solidFill>
                  <a:srgbClr val="191919"/>
                </a:solidFill>
                <a:latin typeface="+mj-lt"/>
              </a:rPr>
              <a:t>Tổng</a:t>
            </a:r>
            <a:r>
              <a:rPr lang="en-US">
                <a:solidFill>
                  <a:srgbClr val="191919"/>
                </a:solidFill>
                <a:latin typeface="+mj-lt"/>
              </a:rPr>
              <a:t> </a:t>
            </a:r>
            <a:r>
              <a:rPr lang="en-US" err="1">
                <a:solidFill>
                  <a:srgbClr val="191919"/>
                </a:solidFill>
                <a:latin typeface="+mj-lt"/>
              </a:rPr>
              <a:t>hợp</a:t>
            </a:r>
            <a:r>
              <a:rPr lang="en-US">
                <a:solidFill>
                  <a:srgbClr val="191919"/>
                </a:solidFill>
                <a:latin typeface="+mj-lt"/>
              </a:rPr>
              <a:t> </a:t>
            </a:r>
            <a:r>
              <a:rPr lang="en-US" err="1">
                <a:solidFill>
                  <a:srgbClr val="191919"/>
                </a:solidFill>
                <a:latin typeface="+mj-lt"/>
              </a:rPr>
              <a:t>cả</a:t>
            </a:r>
            <a:r>
              <a:rPr lang="en-US">
                <a:solidFill>
                  <a:srgbClr val="191919"/>
                </a:solidFill>
                <a:latin typeface="+mj-lt"/>
              </a:rPr>
              <a:t> 2 file </a:t>
            </a:r>
            <a:r>
              <a:rPr lang="en-US" err="1">
                <a:solidFill>
                  <a:srgbClr val="191919"/>
                </a:solidFill>
                <a:latin typeface="+mj-lt"/>
              </a:rPr>
              <a:t>sau</a:t>
            </a:r>
            <a:r>
              <a:rPr lang="en-US">
                <a:solidFill>
                  <a:srgbClr val="191919"/>
                </a:solidFill>
                <a:latin typeface="+mj-lt"/>
              </a:rPr>
              <a:t> </a:t>
            </a:r>
            <a:r>
              <a:rPr lang="en-US" err="1">
                <a:solidFill>
                  <a:srgbClr val="191919"/>
                </a:solidFill>
                <a:latin typeface="+mj-lt"/>
              </a:rPr>
              <a:t>khi</a:t>
            </a:r>
            <a:r>
              <a:rPr lang="en-US">
                <a:solidFill>
                  <a:srgbClr val="191919"/>
                </a:solidFill>
                <a:latin typeface="+mj-lt"/>
              </a:rPr>
              <a:t> </a:t>
            </a:r>
            <a:r>
              <a:rPr lang="en-US" err="1">
                <a:solidFill>
                  <a:srgbClr val="191919"/>
                </a:solidFill>
                <a:latin typeface="+mj-lt"/>
              </a:rPr>
              <a:t>được</a:t>
            </a:r>
            <a:r>
              <a:rPr lang="en-US">
                <a:solidFill>
                  <a:srgbClr val="191919"/>
                </a:solidFill>
                <a:latin typeface="+mj-lt"/>
              </a:rPr>
              <a:t> </a:t>
            </a:r>
            <a:r>
              <a:rPr lang="en-US" err="1">
                <a:solidFill>
                  <a:srgbClr val="191919"/>
                </a:solidFill>
                <a:latin typeface="+mj-lt"/>
              </a:rPr>
              <a:t>tiền</a:t>
            </a:r>
            <a:r>
              <a:rPr lang="en-US">
                <a:solidFill>
                  <a:srgbClr val="191919"/>
                </a:solidFill>
                <a:latin typeface="+mj-lt"/>
              </a:rPr>
              <a:t> </a:t>
            </a:r>
            <a:r>
              <a:rPr lang="en-US" err="1">
                <a:solidFill>
                  <a:srgbClr val="191919"/>
                </a:solidFill>
                <a:latin typeface="+mj-lt"/>
              </a:rPr>
              <a:t>xử</a:t>
            </a:r>
            <a:r>
              <a:rPr lang="en-US">
                <a:solidFill>
                  <a:srgbClr val="191919"/>
                </a:solidFill>
                <a:latin typeface="+mj-lt"/>
              </a:rPr>
              <a:t> </a:t>
            </a:r>
            <a:r>
              <a:rPr lang="en-US" err="1">
                <a:solidFill>
                  <a:srgbClr val="191919"/>
                </a:solidFill>
                <a:latin typeface="+mj-lt"/>
              </a:rPr>
              <a:t>lý</a:t>
            </a:r>
            <a:r>
              <a:rPr lang="en-US">
                <a:solidFill>
                  <a:srgbClr val="191919"/>
                </a:solidFill>
                <a:latin typeface="+mj-lt"/>
              </a:rPr>
              <a:t> </a:t>
            </a:r>
            <a:r>
              <a:rPr lang="en-US" err="1">
                <a:solidFill>
                  <a:srgbClr val="191919"/>
                </a:solidFill>
                <a:latin typeface="+mj-lt"/>
              </a:rPr>
              <a:t>tổng</a:t>
            </a:r>
            <a:r>
              <a:rPr lang="en-US">
                <a:solidFill>
                  <a:srgbClr val="191919"/>
                </a:solidFill>
                <a:latin typeface="+mj-lt"/>
              </a:rPr>
              <a:t> </a:t>
            </a:r>
            <a:r>
              <a:rPr lang="en-US" err="1">
                <a:solidFill>
                  <a:srgbClr val="191919"/>
                </a:solidFill>
                <a:latin typeface="+mj-lt"/>
              </a:rPr>
              <a:t>hợp</a:t>
            </a:r>
            <a:r>
              <a:rPr lang="en-US">
                <a:solidFill>
                  <a:srgbClr val="191919"/>
                </a:solidFill>
                <a:latin typeface="+mj-lt"/>
              </a:rPr>
              <a:t> </a:t>
            </a:r>
            <a:r>
              <a:rPr lang="en-US" err="1">
                <a:solidFill>
                  <a:srgbClr val="191919"/>
                </a:solidFill>
                <a:latin typeface="+mj-lt"/>
              </a:rPr>
              <a:t>lại</a:t>
            </a:r>
            <a:r>
              <a:rPr lang="en-US">
                <a:solidFill>
                  <a:srgbClr val="191919"/>
                </a:solidFill>
                <a:latin typeface="+mj-lt"/>
              </a:rPr>
              <a:t> </a:t>
            </a:r>
            <a:r>
              <a:rPr lang="en-US" err="1">
                <a:solidFill>
                  <a:srgbClr val="191919"/>
                </a:solidFill>
                <a:latin typeface="+mj-lt"/>
              </a:rPr>
              <a:t>thành</a:t>
            </a:r>
            <a:r>
              <a:rPr lang="en-US">
                <a:solidFill>
                  <a:srgbClr val="191919"/>
                </a:solidFill>
                <a:latin typeface="+mj-lt"/>
              </a:rPr>
              <a:t> 1 file:</a:t>
            </a:r>
          </a:p>
          <a:p>
            <a:pPr marL="452112" lvl="1" indent="-226056">
              <a:buFont typeface="Arial"/>
              <a:buChar char="•"/>
            </a:pPr>
            <a:r>
              <a:rPr lang="en-US" b="1" err="1">
                <a:solidFill>
                  <a:srgbClr val="191919"/>
                </a:solidFill>
                <a:latin typeface="+mj-lt"/>
              </a:rPr>
              <a:t>Kích</a:t>
            </a:r>
            <a:r>
              <a:rPr lang="en-US" b="1">
                <a:solidFill>
                  <a:srgbClr val="191919"/>
                </a:solidFill>
                <a:latin typeface="+mj-lt"/>
              </a:rPr>
              <a:t> </a:t>
            </a:r>
            <a:r>
              <a:rPr lang="en-US" b="1" err="1">
                <a:solidFill>
                  <a:srgbClr val="191919"/>
                </a:solidFill>
                <a:latin typeface="+mj-lt"/>
              </a:rPr>
              <a:t>thước</a:t>
            </a:r>
            <a:r>
              <a:rPr lang="en-US" b="1">
                <a:solidFill>
                  <a:srgbClr val="191919"/>
                </a:solidFill>
                <a:latin typeface="+mj-lt"/>
              </a:rPr>
              <a:t>: </a:t>
            </a:r>
            <a:r>
              <a:rPr lang="en-US">
                <a:solidFill>
                  <a:srgbClr val="191919"/>
                </a:solidFill>
                <a:latin typeface="+mj-lt"/>
              </a:rPr>
              <a:t>8.53 GB</a:t>
            </a:r>
          </a:p>
          <a:p>
            <a:pPr marL="452112" lvl="1" indent="-226056">
              <a:buFont typeface="Arial"/>
              <a:buChar char="•"/>
            </a:pPr>
            <a:r>
              <a:rPr lang="en-US" b="1" err="1">
                <a:solidFill>
                  <a:srgbClr val="191919"/>
                </a:solidFill>
                <a:latin typeface="+mj-lt"/>
              </a:rPr>
              <a:t>Dòng</a:t>
            </a:r>
            <a:r>
              <a:rPr lang="en-US" b="1">
                <a:solidFill>
                  <a:srgbClr val="191919"/>
                </a:solidFill>
                <a:latin typeface="+mj-lt"/>
              </a:rPr>
              <a:t> </a:t>
            </a:r>
            <a:r>
              <a:rPr lang="en-US" b="1" err="1">
                <a:solidFill>
                  <a:srgbClr val="191919"/>
                </a:solidFill>
                <a:latin typeface="+mj-lt"/>
              </a:rPr>
              <a:t>dữ</a:t>
            </a:r>
            <a:r>
              <a:rPr lang="en-US" b="1">
                <a:solidFill>
                  <a:srgbClr val="191919"/>
                </a:solidFill>
                <a:latin typeface="+mj-lt"/>
              </a:rPr>
              <a:t> </a:t>
            </a:r>
            <a:r>
              <a:rPr lang="en-US" b="1" err="1">
                <a:solidFill>
                  <a:srgbClr val="191919"/>
                </a:solidFill>
                <a:latin typeface="+mj-lt"/>
              </a:rPr>
              <a:t>liệu</a:t>
            </a:r>
            <a:r>
              <a:rPr lang="en-US" b="1">
                <a:solidFill>
                  <a:srgbClr val="191919"/>
                </a:solidFill>
                <a:latin typeface="+mj-lt"/>
              </a:rPr>
              <a:t>: </a:t>
            </a:r>
            <a:r>
              <a:rPr lang="en-US">
                <a:solidFill>
                  <a:srgbClr val="191919"/>
                </a:solidFill>
                <a:latin typeface="+mj-lt"/>
              </a:rPr>
              <a:t>51 </a:t>
            </a:r>
            <a:r>
              <a:rPr lang="en-US" err="1">
                <a:solidFill>
                  <a:srgbClr val="191919"/>
                </a:solidFill>
                <a:latin typeface="+mj-lt"/>
              </a:rPr>
              <a:t>triệu</a:t>
            </a:r>
            <a:endParaRPr lang="en-US">
              <a:solidFill>
                <a:srgbClr val="191919"/>
              </a:solidFill>
              <a:latin typeface="+mj-lt"/>
            </a:endParaRPr>
          </a:p>
        </p:txBody>
      </p:sp>
      <p:pic>
        <p:nvPicPr>
          <p:cNvPr id="4" name="Picture 3">
            <a:extLst>
              <a:ext uri="{FF2B5EF4-FFF2-40B4-BE49-F238E27FC236}">
                <a16:creationId xmlns:a16="http://schemas.microsoft.com/office/drawing/2014/main" id="{374153B7-B232-2F4B-F341-52A33716A2DE}"/>
              </a:ext>
            </a:extLst>
          </p:cNvPr>
          <p:cNvPicPr>
            <a:picLocks noChangeAspect="1"/>
          </p:cNvPicPr>
          <p:nvPr/>
        </p:nvPicPr>
        <p:blipFill>
          <a:blip r:embed="rId3"/>
          <a:stretch>
            <a:fillRect/>
          </a:stretch>
        </p:blipFill>
        <p:spPr>
          <a:xfrm>
            <a:off x="540000" y="1407153"/>
            <a:ext cx="3673658" cy="1818643"/>
          </a:xfrm>
          <a:prstGeom prst="rect">
            <a:avLst/>
          </a:prstGeom>
        </p:spPr>
      </p:pic>
      <p:pic>
        <p:nvPicPr>
          <p:cNvPr id="6" name="Picture 5">
            <a:extLst>
              <a:ext uri="{FF2B5EF4-FFF2-40B4-BE49-F238E27FC236}">
                <a16:creationId xmlns:a16="http://schemas.microsoft.com/office/drawing/2014/main" id="{942676E2-783F-20F7-04D8-B17BFA625BA3}"/>
              </a:ext>
            </a:extLst>
          </p:cNvPr>
          <p:cNvPicPr>
            <a:picLocks noChangeAspect="1"/>
          </p:cNvPicPr>
          <p:nvPr/>
        </p:nvPicPr>
        <p:blipFill>
          <a:blip r:embed="rId4"/>
          <a:stretch>
            <a:fillRect/>
          </a:stretch>
        </p:blipFill>
        <p:spPr>
          <a:xfrm>
            <a:off x="4245640" y="1414332"/>
            <a:ext cx="2013393" cy="1821642"/>
          </a:xfrm>
          <a:prstGeom prst="rect">
            <a:avLst/>
          </a:prstGeom>
        </p:spPr>
      </p:pic>
    </p:spTree>
    <p:extLst>
      <p:ext uri="{BB962C8B-B14F-4D97-AF65-F5344CB8AC3E}">
        <p14:creationId xmlns:p14="http://schemas.microsoft.com/office/powerpoint/2010/main" val="1417220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2000">
                <a:latin typeface="+mj-lt"/>
              </a:rPr>
              <a:t>Áp </a:t>
            </a:r>
            <a:r>
              <a:rPr lang="en-US" sz="2000" err="1">
                <a:latin typeface="+mj-lt"/>
              </a:rPr>
              <a:t>dụng</a:t>
            </a:r>
            <a:r>
              <a:rPr lang="en-US" sz="2000">
                <a:latin typeface="+mj-lt"/>
              </a:rPr>
              <a:t> </a:t>
            </a:r>
            <a:r>
              <a:rPr lang="en-US" sz="2000" err="1">
                <a:latin typeface="+mj-lt"/>
              </a:rPr>
              <a:t>FastText</a:t>
            </a:r>
            <a:r>
              <a:rPr lang="en-US" sz="2000">
                <a:latin typeface="+mj-lt"/>
              </a:rPr>
              <a:t> </a:t>
            </a:r>
            <a:r>
              <a:rPr lang="en-US" sz="2000" err="1">
                <a:latin typeface="+mj-lt"/>
              </a:rPr>
              <a:t>vào</a:t>
            </a:r>
            <a:r>
              <a:rPr lang="en-US" sz="2000">
                <a:latin typeface="+mj-lt"/>
              </a:rPr>
              <a:t> </a:t>
            </a:r>
            <a:r>
              <a:rPr lang="en-US" sz="2000" err="1">
                <a:latin typeface="+mj-lt"/>
              </a:rPr>
              <a:t>bài</a:t>
            </a:r>
            <a:r>
              <a:rPr lang="en-US" sz="2000">
                <a:latin typeface="+mj-lt"/>
              </a:rPr>
              <a:t> </a:t>
            </a:r>
            <a:r>
              <a:rPr lang="en-US" sz="2000" err="1">
                <a:latin typeface="+mj-lt"/>
              </a:rPr>
              <a:t>toán</a:t>
            </a:r>
            <a:br>
              <a:rPr lang="en-US" sz="2000">
                <a:latin typeface="+mj-lt"/>
              </a:rPr>
            </a:br>
            <a:endParaRPr lang="en-US" sz="2000">
              <a:latin typeface="+mj-lt"/>
            </a:endParaRPr>
          </a:p>
        </p:txBody>
      </p:sp>
      <p:sp>
        <p:nvSpPr>
          <p:cNvPr id="2" name="TextBox 13">
            <a:extLst>
              <a:ext uri="{FF2B5EF4-FFF2-40B4-BE49-F238E27FC236}">
                <a16:creationId xmlns:a16="http://schemas.microsoft.com/office/drawing/2014/main" id="{30C68B33-8A36-FDF8-13DD-663192155A1D}"/>
              </a:ext>
            </a:extLst>
          </p:cNvPr>
          <p:cNvSpPr txBox="1"/>
          <p:nvPr/>
        </p:nvSpPr>
        <p:spPr>
          <a:xfrm>
            <a:off x="540001" y="923315"/>
            <a:ext cx="2529264" cy="310150"/>
          </a:xfrm>
          <a:prstGeom prst="rect">
            <a:avLst/>
          </a:prstGeom>
        </p:spPr>
        <p:txBody>
          <a:bodyPr wrap="square" lIns="0" tIns="0" rIns="0" bIns="0" rtlCol="0" anchor="t">
            <a:spAutoFit/>
          </a:bodyPr>
          <a:lstStyle/>
          <a:p>
            <a:pPr>
              <a:lnSpc>
                <a:spcPts val="2800"/>
              </a:lnSpc>
            </a:pPr>
            <a:r>
              <a:rPr lang="en-US" err="1">
                <a:solidFill>
                  <a:srgbClr val="191919"/>
                </a:solidFill>
                <a:latin typeface="+mj-lt"/>
              </a:rPr>
              <a:t>Huấn</a:t>
            </a:r>
            <a:r>
              <a:rPr lang="en-US">
                <a:solidFill>
                  <a:srgbClr val="191919"/>
                </a:solidFill>
                <a:latin typeface="+mj-lt"/>
              </a:rPr>
              <a:t> </a:t>
            </a:r>
            <a:r>
              <a:rPr lang="en-US" err="1">
                <a:solidFill>
                  <a:srgbClr val="191919"/>
                </a:solidFill>
                <a:latin typeface="+mj-lt"/>
              </a:rPr>
              <a:t>luyện</a:t>
            </a:r>
            <a:r>
              <a:rPr lang="en-US">
                <a:solidFill>
                  <a:srgbClr val="191919"/>
                </a:solidFill>
                <a:latin typeface="+mj-lt"/>
              </a:rPr>
              <a:t> </a:t>
            </a:r>
            <a:r>
              <a:rPr lang="en-US" err="1">
                <a:solidFill>
                  <a:srgbClr val="191919"/>
                </a:solidFill>
                <a:latin typeface="+mj-lt"/>
              </a:rPr>
              <a:t>mô</a:t>
            </a:r>
            <a:r>
              <a:rPr lang="en-US">
                <a:solidFill>
                  <a:srgbClr val="191919"/>
                </a:solidFill>
                <a:latin typeface="+mj-lt"/>
              </a:rPr>
              <a:t> </a:t>
            </a:r>
            <a:r>
              <a:rPr lang="en-US" err="1">
                <a:solidFill>
                  <a:srgbClr val="191919"/>
                </a:solidFill>
                <a:latin typeface="+mj-lt"/>
              </a:rPr>
              <a:t>hình</a:t>
            </a:r>
            <a:r>
              <a:rPr lang="en-US">
                <a:solidFill>
                  <a:srgbClr val="191919"/>
                </a:solidFill>
                <a:latin typeface="+mj-lt"/>
              </a:rPr>
              <a:t> </a:t>
            </a:r>
            <a:r>
              <a:rPr lang="en-US" err="1">
                <a:solidFill>
                  <a:srgbClr val="191919"/>
                </a:solidFill>
                <a:latin typeface="+mj-lt"/>
              </a:rPr>
              <a:t>FastText</a:t>
            </a:r>
            <a:endParaRPr lang="en-US">
              <a:solidFill>
                <a:srgbClr val="191919"/>
              </a:solidFill>
              <a:latin typeface="+mj-lt"/>
            </a:endParaRPr>
          </a:p>
        </p:txBody>
      </p:sp>
      <p:sp>
        <p:nvSpPr>
          <p:cNvPr id="5" name="TextBox 15">
            <a:extLst>
              <a:ext uri="{FF2B5EF4-FFF2-40B4-BE49-F238E27FC236}">
                <a16:creationId xmlns:a16="http://schemas.microsoft.com/office/drawing/2014/main" id="{2B7B7586-03CD-54B9-07E7-5403A28998C5}"/>
              </a:ext>
            </a:extLst>
          </p:cNvPr>
          <p:cNvSpPr txBox="1"/>
          <p:nvPr/>
        </p:nvSpPr>
        <p:spPr>
          <a:xfrm>
            <a:off x="539999" y="3449906"/>
            <a:ext cx="2529266" cy="861774"/>
          </a:xfrm>
          <a:prstGeom prst="rect">
            <a:avLst/>
          </a:prstGeom>
        </p:spPr>
        <p:txBody>
          <a:bodyPr wrap="square" lIns="0" tIns="0" rIns="0" bIns="0" rtlCol="0" anchor="t">
            <a:spAutoFit/>
          </a:bodyPr>
          <a:lstStyle/>
          <a:p>
            <a:r>
              <a:rPr lang="en-US">
                <a:solidFill>
                  <a:srgbClr val="191919"/>
                </a:solidFill>
                <a:latin typeface="+mj-lt"/>
              </a:rPr>
              <a:t>Output:</a:t>
            </a:r>
          </a:p>
          <a:p>
            <a:pPr marL="431801" lvl="1" indent="-215900">
              <a:buFont typeface="Arial"/>
              <a:buChar char="•"/>
            </a:pPr>
            <a:r>
              <a:rPr lang="en-US" b="1" err="1">
                <a:solidFill>
                  <a:srgbClr val="191919"/>
                </a:solidFill>
                <a:latin typeface="+mj-lt"/>
              </a:rPr>
              <a:t>Kích</a:t>
            </a:r>
            <a:r>
              <a:rPr lang="en-US" b="1">
                <a:solidFill>
                  <a:srgbClr val="191919"/>
                </a:solidFill>
                <a:latin typeface="+mj-lt"/>
              </a:rPr>
              <a:t> </a:t>
            </a:r>
            <a:r>
              <a:rPr lang="en-US" b="1" err="1">
                <a:solidFill>
                  <a:srgbClr val="191919"/>
                </a:solidFill>
                <a:latin typeface="+mj-lt"/>
              </a:rPr>
              <a:t>thước</a:t>
            </a:r>
            <a:r>
              <a:rPr lang="en-US" b="1">
                <a:solidFill>
                  <a:srgbClr val="191919"/>
                </a:solidFill>
                <a:latin typeface="+mj-lt"/>
              </a:rPr>
              <a:t>: </a:t>
            </a:r>
            <a:r>
              <a:rPr lang="en-US">
                <a:solidFill>
                  <a:srgbClr val="191919"/>
                </a:solidFill>
                <a:latin typeface="+mj-lt"/>
              </a:rPr>
              <a:t>3.7 GB</a:t>
            </a:r>
          </a:p>
          <a:p>
            <a:pPr marL="431801" lvl="1" indent="-215900">
              <a:buFont typeface="Arial"/>
              <a:buChar char="•"/>
            </a:pPr>
            <a:r>
              <a:rPr lang="en-US" b="1">
                <a:solidFill>
                  <a:srgbClr val="191919"/>
                </a:solidFill>
                <a:latin typeface="+mj-lt"/>
              </a:rPr>
              <a:t>Vocabulary: </a:t>
            </a:r>
            <a:r>
              <a:rPr lang="en-US">
                <a:solidFill>
                  <a:srgbClr val="191919"/>
                </a:solidFill>
                <a:latin typeface="+mj-lt"/>
              </a:rPr>
              <a:t>690236</a:t>
            </a:r>
          </a:p>
          <a:p>
            <a:pPr marL="431801" lvl="1" indent="-215900">
              <a:buFont typeface="Arial"/>
              <a:buChar char="•"/>
            </a:pPr>
            <a:r>
              <a:rPr lang="en-US" b="1" err="1">
                <a:solidFill>
                  <a:srgbClr val="191919"/>
                </a:solidFill>
                <a:latin typeface="+mj-lt"/>
              </a:rPr>
              <a:t>Thời</a:t>
            </a:r>
            <a:r>
              <a:rPr lang="en-US" b="1">
                <a:solidFill>
                  <a:srgbClr val="191919"/>
                </a:solidFill>
                <a:latin typeface="+mj-lt"/>
              </a:rPr>
              <a:t> </a:t>
            </a:r>
            <a:r>
              <a:rPr lang="en-US" b="1" err="1">
                <a:solidFill>
                  <a:srgbClr val="191919"/>
                </a:solidFill>
                <a:latin typeface="+mj-lt"/>
              </a:rPr>
              <a:t>gian</a:t>
            </a:r>
            <a:r>
              <a:rPr lang="en-US" b="1">
                <a:solidFill>
                  <a:srgbClr val="191919"/>
                </a:solidFill>
                <a:latin typeface="+mj-lt"/>
              </a:rPr>
              <a:t>: </a:t>
            </a:r>
            <a:r>
              <a:rPr lang="en-US">
                <a:solidFill>
                  <a:srgbClr val="191919"/>
                </a:solidFill>
                <a:latin typeface="+mj-lt"/>
              </a:rPr>
              <a:t>8 </a:t>
            </a:r>
            <a:r>
              <a:rPr lang="en-US" err="1">
                <a:solidFill>
                  <a:srgbClr val="191919"/>
                </a:solidFill>
                <a:latin typeface="+mj-lt"/>
              </a:rPr>
              <a:t>giờ</a:t>
            </a:r>
            <a:r>
              <a:rPr lang="en-US">
                <a:solidFill>
                  <a:srgbClr val="191919"/>
                </a:solidFill>
                <a:latin typeface="+mj-lt"/>
              </a:rPr>
              <a:t> 36 </a:t>
            </a:r>
            <a:r>
              <a:rPr lang="en-US" err="1">
                <a:solidFill>
                  <a:srgbClr val="191919"/>
                </a:solidFill>
                <a:latin typeface="+mj-lt"/>
              </a:rPr>
              <a:t>phút</a:t>
            </a:r>
            <a:endParaRPr lang="en-US">
              <a:solidFill>
                <a:srgbClr val="191919"/>
              </a:solidFill>
              <a:latin typeface="+mj-lt"/>
            </a:endParaRPr>
          </a:p>
        </p:txBody>
      </p:sp>
      <p:graphicFrame>
        <p:nvGraphicFramePr>
          <p:cNvPr id="6" name="Table 8">
            <a:extLst>
              <a:ext uri="{FF2B5EF4-FFF2-40B4-BE49-F238E27FC236}">
                <a16:creationId xmlns:a16="http://schemas.microsoft.com/office/drawing/2014/main" id="{052E34AB-A901-E1B8-6DD6-84AC175D4CD1}"/>
              </a:ext>
            </a:extLst>
          </p:cNvPr>
          <p:cNvGraphicFramePr>
            <a:graphicFrameLocks noGrp="1"/>
          </p:cNvGraphicFramePr>
          <p:nvPr/>
        </p:nvGraphicFramePr>
        <p:xfrm>
          <a:off x="539999" y="1495066"/>
          <a:ext cx="2078862" cy="1483360"/>
        </p:xfrm>
        <a:graphic>
          <a:graphicData uri="http://schemas.openxmlformats.org/drawingml/2006/table">
            <a:tbl>
              <a:tblPr firstRow="1" bandRow="1">
                <a:tableStyleId>{E64564BE-B5AF-47FE-99C9-588168A5C4E9}</a:tableStyleId>
              </a:tblPr>
              <a:tblGrid>
                <a:gridCol w="1039431">
                  <a:extLst>
                    <a:ext uri="{9D8B030D-6E8A-4147-A177-3AD203B41FA5}">
                      <a16:colId xmlns:a16="http://schemas.microsoft.com/office/drawing/2014/main" val="1723166636"/>
                    </a:ext>
                  </a:extLst>
                </a:gridCol>
                <a:gridCol w="1039431">
                  <a:extLst>
                    <a:ext uri="{9D8B030D-6E8A-4147-A177-3AD203B41FA5}">
                      <a16:colId xmlns:a16="http://schemas.microsoft.com/office/drawing/2014/main" val="729597335"/>
                    </a:ext>
                  </a:extLst>
                </a:gridCol>
              </a:tblGrid>
              <a:tr h="370840">
                <a:tc>
                  <a:txBody>
                    <a:bodyPr/>
                    <a:lstStyle/>
                    <a:p>
                      <a:r>
                        <a:rPr lang="en-VN" b="1"/>
                        <a:t>Name</a:t>
                      </a:r>
                    </a:p>
                  </a:txBody>
                  <a:tcPr/>
                </a:tc>
                <a:tc>
                  <a:txBody>
                    <a:bodyPr/>
                    <a:lstStyle/>
                    <a:p>
                      <a:r>
                        <a:rPr lang="en-VN" b="1"/>
                        <a:t>Paramenter</a:t>
                      </a:r>
                    </a:p>
                  </a:txBody>
                  <a:tcPr/>
                </a:tc>
                <a:extLst>
                  <a:ext uri="{0D108BD9-81ED-4DB2-BD59-A6C34878D82A}">
                    <a16:rowId xmlns:a16="http://schemas.microsoft.com/office/drawing/2014/main" val="598594258"/>
                  </a:ext>
                </a:extLst>
              </a:tr>
              <a:tr h="370840">
                <a:tc>
                  <a:txBody>
                    <a:bodyPr/>
                    <a:lstStyle/>
                    <a:p>
                      <a:r>
                        <a:rPr lang="en-VN" b="1"/>
                        <a:t>dimension</a:t>
                      </a:r>
                    </a:p>
                  </a:txBody>
                  <a:tcPr/>
                </a:tc>
                <a:tc>
                  <a:txBody>
                    <a:bodyPr/>
                    <a:lstStyle/>
                    <a:p>
                      <a:r>
                        <a:rPr lang="en-VN"/>
                        <a:t>300</a:t>
                      </a:r>
                    </a:p>
                  </a:txBody>
                  <a:tcPr/>
                </a:tc>
                <a:extLst>
                  <a:ext uri="{0D108BD9-81ED-4DB2-BD59-A6C34878D82A}">
                    <a16:rowId xmlns:a16="http://schemas.microsoft.com/office/drawing/2014/main" val="286051459"/>
                  </a:ext>
                </a:extLst>
              </a:tr>
              <a:tr h="370840">
                <a:tc>
                  <a:txBody>
                    <a:bodyPr/>
                    <a:lstStyle/>
                    <a:p>
                      <a:r>
                        <a:rPr lang="en-US" sz="1050" b="1">
                          <a:solidFill>
                            <a:srgbClr val="191919"/>
                          </a:solidFill>
                          <a:latin typeface="Arimo Bold"/>
                        </a:rPr>
                        <a:t>learning rate</a:t>
                      </a:r>
                      <a:endParaRPr lang="en-VN" b="1"/>
                    </a:p>
                  </a:txBody>
                  <a:tcPr/>
                </a:tc>
                <a:tc>
                  <a:txBody>
                    <a:bodyPr/>
                    <a:lstStyle/>
                    <a:p>
                      <a:r>
                        <a:rPr lang="en-VN"/>
                        <a:t>0.5</a:t>
                      </a:r>
                    </a:p>
                  </a:txBody>
                  <a:tcPr/>
                </a:tc>
                <a:extLst>
                  <a:ext uri="{0D108BD9-81ED-4DB2-BD59-A6C34878D82A}">
                    <a16:rowId xmlns:a16="http://schemas.microsoft.com/office/drawing/2014/main" val="4137445369"/>
                  </a:ext>
                </a:extLst>
              </a:tr>
              <a:tr h="370840">
                <a:tc>
                  <a:txBody>
                    <a:bodyPr/>
                    <a:lstStyle/>
                    <a:p>
                      <a:r>
                        <a:rPr lang="en-US" sz="1050" b="1">
                          <a:solidFill>
                            <a:srgbClr val="191919"/>
                          </a:solidFill>
                          <a:latin typeface="Arimo Bold"/>
                        </a:rPr>
                        <a:t>epoch</a:t>
                      </a:r>
                      <a:endParaRPr lang="en-VN" b="1"/>
                    </a:p>
                  </a:txBody>
                  <a:tcPr/>
                </a:tc>
                <a:tc>
                  <a:txBody>
                    <a:bodyPr/>
                    <a:lstStyle/>
                    <a:p>
                      <a:r>
                        <a:rPr lang="en-VN"/>
                        <a:t>5</a:t>
                      </a:r>
                    </a:p>
                  </a:txBody>
                  <a:tcPr/>
                </a:tc>
                <a:extLst>
                  <a:ext uri="{0D108BD9-81ED-4DB2-BD59-A6C34878D82A}">
                    <a16:rowId xmlns:a16="http://schemas.microsoft.com/office/drawing/2014/main" val="1467248506"/>
                  </a:ext>
                </a:extLst>
              </a:tr>
            </a:tbl>
          </a:graphicData>
        </a:graphic>
      </p:graphicFrame>
      <p:grpSp>
        <p:nvGrpSpPr>
          <p:cNvPr id="15" name="Group 14">
            <a:extLst>
              <a:ext uri="{FF2B5EF4-FFF2-40B4-BE49-F238E27FC236}">
                <a16:creationId xmlns:a16="http://schemas.microsoft.com/office/drawing/2014/main" id="{EE222DB7-38E3-862E-5FC2-5D4DAFE3DB13}"/>
              </a:ext>
            </a:extLst>
          </p:cNvPr>
          <p:cNvGrpSpPr/>
          <p:nvPr/>
        </p:nvGrpSpPr>
        <p:grpSpPr>
          <a:xfrm>
            <a:off x="2988927" y="1052800"/>
            <a:ext cx="3448457" cy="2898691"/>
            <a:chOff x="2995957" y="1469293"/>
            <a:chExt cx="6729378" cy="5656555"/>
          </a:xfrm>
        </p:grpSpPr>
        <p:sp>
          <p:nvSpPr>
            <p:cNvPr id="11" name="Freeform 16">
              <a:extLst>
                <a:ext uri="{FF2B5EF4-FFF2-40B4-BE49-F238E27FC236}">
                  <a16:creationId xmlns:a16="http://schemas.microsoft.com/office/drawing/2014/main" id="{68E18CAF-2067-58FB-58A5-A8907773F4DC}"/>
                </a:ext>
              </a:extLst>
            </p:cNvPr>
            <p:cNvSpPr/>
            <p:nvPr/>
          </p:nvSpPr>
          <p:spPr>
            <a:xfrm>
              <a:off x="3666451" y="1469293"/>
              <a:ext cx="5872849" cy="3883767"/>
            </a:xfrm>
            <a:custGeom>
              <a:avLst/>
              <a:gdLst/>
              <a:ahLst/>
              <a:cxnLst/>
              <a:rect l="l" t="t" r="r" b="b"/>
              <a:pathLst>
                <a:path w="5872849" h="3883767">
                  <a:moveTo>
                    <a:pt x="0" y="0"/>
                  </a:moveTo>
                  <a:lnTo>
                    <a:pt x="5872849" y="0"/>
                  </a:lnTo>
                  <a:lnTo>
                    <a:pt x="5872849" y="3883767"/>
                  </a:lnTo>
                  <a:lnTo>
                    <a:pt x="0" y="3883767"/>
                  </a:lnTo>
                  <a:lnTo>
                    <a:pt x="0" y="0"/>
                  </a:lnTo>
                  <a:close/>
                </a:path>
              </a:pathLst>
            </a:custGeom>
            <a:blipFill>
              <a:blip r:embed="rId3"/>
              <a:stretch>
                <a:fillRect/>
              </a:stretch>
            </a:blipFill>
          </p:spPr>
          <p:txBody>
            <a:bodyPr/>
            <a:lstStyle/>
            <a:p>
              <a:endParaRPr lang="en-VN">
                <a:latin typeface="+mj-lt"/>
              </a:endParaRPr>
            </a:p>
          </p:txBody>
        </p:sp>
        <p:sp>
          <p:nvSpPr>
            <p:cNvPr id="13" name="Freeform 17">
              <a:extLst>
                <a:ext uri="{FF2B5EF4-FFF2-40B4-BE49-F238E27FC236}">
                  <a16:creationId xmlns:a16="http://schemas.microsoft.com/office/drawing/2014/main" id="{A82D4E62-1217-1C40-DCB9-CF090E5C0C80}"/>
                </a:ext>
              </a:extLst>
            </p:cNvPr>
            <p:cNvSpPr/>
            <p:nvPr/>
          </p:nvSpPr>
          <p:spPr>
            <a:xfrm>
              <a:off x="6548296" y="5353060"/>
              <a:ext cx="3177039" cy="1772788"/>
            </a:xfrm>
            <a:custGeom>
              <a:avLst/>
              <a:gdLst/>
              <a:ahLst/>
              <a:cxnLst/>
              <a:rect l="l" t="t" r="r" b="b"/>
              <a:pathLst>
                <a:path w="3177039" h="1772788">
                  <a:moveTo>
                    <a:pt x="0" y="0"/>
                  </a:moveTo>
                  <a:lnTo>
                    <a:pt x="3177039" y="0"/>
                  </a:lnTo>
                  <a:lnTo>
                    <a:pt x="3177039" y="1772788"/>
                  </a:lnTo>
                  <a:lnTo>
                    <a:pt x="0" y="1772788"/>
                  </a:lnTo>
                  <a:lnTo>
                    <a:pt x="0" y="0"/>
                  </a:lnTo>
                  <a:close/>
                </a:path>
              </a:pathLst>
            </a:custGeom>
            <a:blipFill>
              <a:blip r:embed="rId4"/>
              <a:stretch>
                <a:fillRect/>
              </a:stretch>
            </a:blipFill>
          </p:spPr>
        </p:sp>
        <p:sp>
          <p:nvSpPr>
            <p:cNvPr id="14" name="Freeform 18">
              <a:extLst>
                <a:ext uri="{FF2B5EF4-FFF2-40B4-BE49-F238E27FC236}">
                  <a16:creationId xmlns:a16="http://schemas.microsoft.com/office/drawing/2014/main" id="{3B578961-056B-E07F-CADE-19722FA5DC4F}"/>
                </a:ext>
              </a:extLst>
            </p:cNvPr>
            <p:cNvSpPr/>
            <p:nvPr/>
          </p:nvSpPr>
          <p:spPr>
            <a:xfrm>
              <a:off x="2995957" y="5353060"/>
              <a:ext cx="3552339" cy="1769065"/>
            </a:xfrm>
            <a:custGeom>
              <a:avLst/>
              <a:gdLst/>
              <a:ahLst/>
              <a:cxnLst/>
              <a:rect l="l" t="t" r="r" b="b"/>
              <a:pathLst>
                <a:path w="3552339" h="1769065">
                  <a:moveTo>
                    <a:pt x="0" y="0"/>
                  </a:moveTo>
                  <a:lnTo>
                    <a:pt x="3552339" y="0"/>
                  </a:lnTo>
                  <a:lnTo>
                    <a:pt x="3552339" y="1769065"/>
                  </a:lnTo>
                  <a:lnTo>
                    <a:pt x="0" y="1769065"/>
                  </a:lnTo>
                  <a:lnTo>
                    <a:pt x="0" y="0"/>
                  </a:lnTo>
                  <a:close/>
                </a:path>
              </a:pathLst>
            </a:custGeom>
            <a:blipFill>
              <a:blip r:embed="rId5"/>
              <a:stretch>
                <a:fillRect/>
              </a:stretch>
            </a:blipFill>
          </p:spPr>
        </p:sp>
      </p:grpSp>
    </p:spTree>
    <p:extLst>
      <p:ext uri="{BB962C8B-B14F-4D97-AF65-F5344CB8AC3E}">
        <p14:creationId xmlns:p14="http://schemas.microsoft.com/office/powerpoint/2010/main" val="360075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a:xfrm>
            <a:off x="540000" y="95401"/>
            <a:ext cx="5778000" cy="572700"/>
          </a:xfrm>
        </p:spPr>
        <p:txBody>
          <a:bodyPr/>
          <a:lstStyle/>
          <a:p>
            <a:r>
              <a:rPr lang="en-US" sz="2000">
                <a:latin typeface="+mj-lt"/>
              </a:rPr>
              <a:t>Áp dung LSTM vào bài </a:t>
            </a:r>
            <a:r>
              <a:rPr lang="en-US" sz="2000" err="1">
                <a:latin typeface="+mj-lt"/>
              </a:rPr>
              <a:t>toán</a:t>
            </a:r>
            <a:br>
              <a:rPr lang="en-US" sz="2000">
                <a:latin typeface="+mj-lt"/>
              </a:rPr>
            </a:br>
            <a:endParaRPr lang="en-US" sz="2000">
              <a:latin typeface="+mj-lt"/>
            </a:endParaRPr>
          </a:p>
        </p:txBody>
      </p:sp>
      <p:pic>
        <p:nvPicPr>
          <p:cNvPr id="3" name="Picture 2">
            <a:extLst>
              <a:ext uri="{FF2B5EF4-FFF2-40B4-BE49-F238E27FC236}">
                <a16:creationId xmlns:a16="http://schemas.microsoft.com/office/drawing/2014/main" id="{26787999-1154-74DC-036A-3995E9088FA9}"/>
              </a:ext>
            </a:extLst>
          </p:cNvPr>
          <p:cNvPicPr>
            <a:picLocks noChangeAspect="1"/>
          </p:cNvPicPr>
          <p:nvPr/>
        </p:nvPicPr>
        <p:blipFill>
          <a:blip r:embed="rId3"/>
          <a:stretch>
            <a:fillRect/>
          </a:stretch>
        </p:blipFill>
        <p:spPr>
          <a:xfrm>
            <a:off x="1201148" y="1041271"/>
            <a:ext cx="4233464" cy="2095775"/>
          </a:xfrm>
          <a:prstGeom prst="rect">
            <a:avLst/>
          </a:prstGeom>
          <a:solidFill>
            <a:schemeClr val="bg1"/>
          </a:solidFill>
        </p:spPr>
      </p:pic>
      <p:graphicFrame>
        <p:nvGraphicFramePr>
          <p:cNvPr id="2" name="Table 3">
            <a:extLst>
              <a:ext uri="{FF2B5EF4-FFF2-40B4-BE49-F238E27FC236}">
                <a16:creationId xmlns:a16="http://schemas.microsoft.com/office/drawing/2014/main" id="{8299C2C2-F6FA-0329-1A00-77AB1D1515CA}"/>
              </a:ext>
            </a:extLst>
          </p:cNvPr>
          <p:cNvGraphicFramePr>
            <a:graphicFrameLocks noGrp="1"/>
          </p:cNvGraphicFramePr>
          <p:nvPr/>
        </p:nvGraphicFramePr>
        <p:xfrm>
          <a:off x="1038604" y="3246347"/>
          <a:ext cx="4572000" cy="1569720"/>
        </p:xfrm>
        <a:graphic>
          <a:graphicData uri="http://schemas.openxmlformats.org/drawingml/2006/table">
            <a:tbl>
              <a:tblPr firstRow="1" bandRow="1">
                <a:tableStyleId>{E64564BE-B5AF-47FE-99C9-588168A5C4E9}</a:tableStyleId>
              </a:tblPr>
              <a:tblGrid>
                <a:gridCol w="2286000">
                  <a:extLst>
                    <a:ext uri="{9D8B030D-6E8A-4147-A177-3AD203B41FA5}">
                      <a16:colId xmlns:a16="http://schemas.microsoft.com/office/drawing/2014/main" val="758059571"/>
                    </a:ext>
                  </a:extLst>
                </a:gridCol>
                <a:gridCol w="2286000">
                  <a:extLst>
                    <a:ext uri="{9D8B030D-6E8A-4147-A177-3AD203B41FA5}">
                      <a16:colId xmlns:a16="http://schemas.microsoft.com/office/drawing/2014/main" val="2250291981"/>
                    </a:ext>
                  </a:extLst>
                </a:gridCol>
              </a:tblGrid>
              <a:tr h="370840">
                <a:tc>
                  <a:txBody>
                    <a:bodyPr/>
                    <a:lstStyle/>
                    <a:p>
                      <a:r>
                        <a:rPr lang="en-VN" sz="800" b="0"/>
                        <a:t>Trước tiền xử lý</a:t>
                      </a:r>
                    </a:p>
                  </a:txBody>
                  <a:tcPr>
                    <a:solidFill>
                      <a:schemeClr val="bg1"/>
                    </a:solidFill>
                  </a:tcPr>
                </a:tc>
                <a:tc>
                  <a:txBody>
                    <a:bodyPr/>
                    <a:lstStyle/>
                    <a:p>
                      <a:r>
                        <a:rPr lang="en-VN" sz="800" b="0"/>
                        <a:t>Sau tiền xử lý</a:t>
                      </a:r>
                    </a:p>
                  </a:txBody>
                  <a:tcPr>
                    <a:solidFill>
                      <a:schemeClr val="bg1"/>
                    </a:solidFill>
                  </a:tcPr>
                </a:tc>
                <a:extLst>
                  <a:ext uri="{0D108BD9-81ED-4DB2-BD59-A6C34878D82A}">
                    <a16:rowId xmlns:a16="http://schemas.microsoft.com/office/drawing/2014/main" val="597755433"/>
                  </a:ext>
                </a:extLst>
              </a:tr>
              <a:tr h="370840">
                <a:tc>
                  <a:txBody>
                    <a:bodyPr/>
                    <a:lstStyle/>
                    <a:p>
                      <a:r>
                        <a:rPr lang="en-US" sz="800" b="0"/>
                        <a:t>“Congratulations from me as well, use the tools well.  · talk”</a:t>
                      </a:r>
                      <a:endParaRPr lang="en-VN" sz="800" b="0"/>
                    </a:p>
                  </a:txBody>
                  <a:tcPr>
                    <a:solidFill>
                      <a:schemeClr val="bg1"/>
                    </a:solidFill>
                  </a:tcPr>
                </a:tc>
                <a:tc>
                  <a:txBody>
                    <a:bodyPr/>
                    <a:lstStyle/>
                    <a:p>
                      <a:r>
                        <a:rPr lang="en-US" sz="800" b="0"/>
                        <a:t>“congratulation well use tool well talk”</a:t>
                      </a:r>
                      <a:endParaRPr lang="en-VN" sz="800" b="0"/>
                    </a:p>
                  </a:txBody>
                  <a:tcPr>
                    <a:solidFill>
                      <a:schemeClr val="bg1"/>
                    </a:solidFill>
                  </a:tcPr>
                </a:tc>
                <a:extLst>
                  <a:ext uri="{0D108BD9-81ED-4DB2-BD59-A6C34878D82A}">
                    <a16:rowId xmlns:a16="http://schemas.microsoft.com/office/drawing/2014/main" val="1687175327"/>
                  </a:ext>
                </a:extLst>
              </a:tr>
              <a:tr h="370840">
                <a:tc>
                  <a:txBody>
                    <a:bodyPr/>
                    <a:lstStyle/>
                    <a:p>
                      <a:r>
                        <a:rPr lang="en-VN" sz="800" b="0"/>
                        <a:t>“</a:t>
                      </a:r>
                      <a:r>
                        <a:rPr lang="en-US" sz="800" b="0"/>
                        <a:t>COCKSUCKER BEFORE YOU PISS AROUND ON MY WORK”</a:t>
                      </a:r>
                      <a:endParaRPr lang="en-VN" sz="800" b="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VN" sz="800" b="0"/>
                        <a:t>“</a:t>
                      </a:r>
                      <a:r>
                        <a:rPr lang="en-US" sz="800" b="0" i="0" u="none" strike="noStrike" cap="none">
                          <a:solidFill>
                            <a:srgbClr val="000000"/>
                          </a:solidFill>
                          <a:effectLst/>
                          <a:latin typeface="Arial"/>
                          <a:ea typeface="Arial"/>
                          <a:cs typeface="Arial"/>
                          <a:sym typeface="Arial"/>
                        </a:rPr>
                        <a:t>cocksucker piss around work</a:t>
                      </a:r>
                      <a:r>
                        <a:rPr lang="en-VN" sz="800" b="0" i="0" u="none" strike="noStrike" cap="none">
                          <a:solidFill>
                            <a:srgbClr val="000000"/>
                          </a:solidFill>
                          <a:effectLst/>
                          <a:latin typeface="Arial"/>
                          <a:ea typeface="Arial"/>
                          <a:cs typeface="Arial"/>
                          <a:sym typeface="Arial"/>
                        </a:rPr>
                        <a:t>”</a:t>
                      </a:r>
                      <a:endParaRPr lang="en-US" sz="800" b="0" i="0" u="none" strike="noStrike" cap="none">
                        <a:solidFill>
                          <a:srgbClr val="000000"/>
                        </a:solidFill>
                        <a:effectLst/>
                        <a:latin typeface="Arial"/>
                        <a:ea typeface="Arial"/>
                        <a:cs typeface="Arial"/>
                        <a:sym typeface="Arial"/>
                      </a:endParaRPr>
                    </a:p>
                  </a:txBody>
                  <a:tcPr>
                    <a:solidFill>
                      <a:schemeClr val="bg1"/>
                    </a:solidFill>
                  </a:tcPr>
                </a:tc>
                <a:extLst>
                  <a:ext uri="{0D108BD9-81ED-4DB2-BD59-A6C34878D82A}">
                    <a16:rowId xmlns:a16="http://schemas.microsoft.com/office/drawing/2014/main" val="4235691856"/>
                  </a:ext>
                </a:extLst>
              </a:tr>
              <a:tr h="370840">
                <a:tc>
                  <a:txBody>
                    <a:bodyPr/>
                    <a:lstStyle/>
                    <a:p>
                      <a:r>
                        <a:rPr lang="en-US" sz="800" b="0" i="0" u="none" strike="noStrike" cap="none">
                          <a:solidFill>
                            <a:srgbClr val="000000"/>
                          </a:solidFill>
                          <a:effectLst/>
                          <a:latin typeface="Arial"/>
                          <a:ea typeface="Arial"/>
                          <a:cs typeface="Arial"/>
                          <a:sym typeface="Arial"/>
                        </a:rPr>
                        <a:t>“Hi! I am back again!</a:t>
                      </a:r>
                    </a:p>
                    <a:p>
                      <a:r>
                        <a:rPr lang="en-US" sz="800" b="0" i="0" u="none" strike="noStrike" cap="none">
                          <a:solidFill>
                            <a:srgbClr val="000000"/>
                          </a:solidFill>
                          <a:effectLst/>
                          <a:latin typeface="Arial"/>
                          <a:ea typeface="Arial"/>
                          <a:cs typeface="Arial"/>
                          <a:sym typeface="Arial"/>
                        </a:rPr>
                        <a:t>Last warning!</a:t>
                      </a:r>
                    </a:p>
                    <a:p>
                      <a:r>
                        <a:rPr lang="en-US" sz="800" b="0" i="0" u="none" strike="noStrike" cap="none">
                          <a:solidFill>
                            <a:srgbClr val="000000"/>
                          </a:solidFill>
                          <a:effectLst/>
                          <a:latin typeface="Arial"/>
                          <a:ea typeface="Arial"/>
                          <a:cs typeface="Arial"/>
                          <a:sym typeface="Arial"/>
                        </a:rPr>
                        <a:t>Stop undoing my edits or die!”</a:t>
                      </a:r>
                    </a:p>
                  </a:txBody>
                  <a:tcPr>
                    <a:solidFill>
                      <a:schemeClr val="bg1"/>
                    </a:solidFill>
                  </a:tcPr>
                </a:tc>
                <a:tc>
                  <a:txBody>
                    <a:bodyPr/>
                    <a:lstStyle/>
                    <a:p>
                      <a:r>
                        <a:rPr lang="en-US" sz="800" b="0"/>
                        <a:t>“hi back last warning stop undoing edits die”</a:t>
                      </a:r>
                      <a:endParaRPr lang="en-VN" sz="800" b="0"/>
                    </a:p>
                  </a:txBody>
                  <a:tcPr>
                    <a:solidFill>
                      <a:schemeClr val="bg1"/>
                    </a:solidFill>
                  </a:tcPr>
                </a:tc>
                <a:extLst>
                  <a:ext uri="{0D108BD9-81ED-4DB2-BD59-A6C34878D82A}">
                    <a16:rowId xmlns:a16="http://schemas.microsoft.com/office/drawing/2014/main" val="3137599201"/>
                  </a:ext>
                </a:extLst>
              </a:tr>
            </a:tbl>
          </a:graphicData>
        </a:graphic>
      </p:graphicFrame>
      <p:sp>
        <p:nvSpPr>
          <p:cNvPr id="4" name="TextBox 12">
            <a:extLst>
              <a:ext uri="{FF2B5EF4-FFF2-40B4-BE49-F238E27FC236}">
                <a16:creationId xmlns:a16="http://schemas.microsoft.com/office/drawing/2014/main" id="{8543A7B9-08CA-0354-E5D2-4755D294C8D2}"/>
              </a:ext>
            </a:extLst>
          </p:cNvPr>
          <p:cNvSpPr txBox="1"/>
          <p:nvPr/>
        </p:nvSpPr>
        <p:spPr>
          <a:xfrm>
            <a:off x="551084" y="556481"/>
            <a:ext cx="3688679" cy="323422"/>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Tiền</a:t>
            </a:r>
            <a:r>
              <a:rPr lang="en-US" sz="1600">
                <a:solidFill>
                  <a:srgbClr val="191919"/>
                </a:solidFill>
                <a:latin typeface="+mj-lt"/>
              </a:rPr>
              <a:t> </a:t>
            </a:r>
            <a:r>
              <a:rPr lang="en-US" sz="1600" err="1">
                <a:solidFill>
                  <a:srgbClr val="191919"/>
                </a:solidFill>
                <a:latin typeface="+mj-lt"/>
              </a:rPr>
              <a:t>xử</a:t>
            </a:r>
            <a:r>
              <a:rPr lang="en-US" sz="1600">
                <a:solidFill>
                  <a:srgbClr val="191919"/>
                </a:solidFill>
                <a:latin typeface="+mj-lt"/>
              </a:rPr>
              <a:t> </a:t>
            </a:r>
            <a:r>
              <a:rPr lang="en-US" sz="1600" err="1">
                <a:solidFill>
                  <a:srgbClr val="191919"/>
                </a:solidFill>
                <a:latin typeface="+mj-lt"/>
              </a:rPr>
              <a:t>lý</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endParaRPr lang="en-US" sz="1600">
              <a:solidFill>
                <a:srgbClr val="191919"/>
              </a:solidFill>
              <a:latin typeface="+mj-lt"/>
            </a:endParaRPr>
          </a:p>
        </p:txBody>
      </p:sp>
    </p:spTree>
    <p:extLst>
      <p:ext uri="{BB962C8B-B14F-4D97-AF65-F5344CB8AC3E}">
        <p14:creationId xmlns:p14="http://schemas.microsoft.com/office/powerpoint/2010/main" val="108343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a:xfrm>
            <a:off x="540000" y="95401"/>
            <a:ext cx="5778000" cy="572700"/>
          </a:xfrm>
        </p:spPr>
        <p:txBody>
          <a:bodyPr/>
          <a:lstStyle/>
          <a:p>
            <a:r>
              <a:rPr lang="en-US" sz="2000">
                <a:latin typeface="+mj-lt"/>
              </a:rPr>
              <a:t>Áp dung LSTM vào bài </a:t>
            </a:r>
            <a:r>
              <a:rPr lang="en-US" sz="2000" err="1">
                <a:latin typeface="+mj-lt"/>
              </a:rPr>
              <a:t>toán</a:t>
            </a:r>
            <a:br>
              <a:rPr lang="en-US" sz="2000">
                <a:latin typeface="+mj-lt"/>
              </a:rPr>
            </a:br>
            <a:endParaRPr lang="en-US" sz="2000">
              <a:latin typeface="+mj-lt"/>
            </a:endParaRPr>
          </a:p>
        </p:txBody>
      </p:sp>
      <p:sp>
        <p:nvSpPr>
          <p:cNvPr id="4" name="TextBox 12">
            <a:extLst>
              <a:ext uri="{FF2B5EF4-FFF2-40B4-BE49-F238E27FC236}">
                <a16:creationId xmlns:a16="http://schemas.microsoft.com/office/drawing/2014/main" id="{8543A7B9-08CA-0354-E5D2-4755D294C8D2}"/>
              </a:ext>
            </a:extLst>
          </p:cNvPr>
          <p:cNvSpPr txBox="1"/>
          <p:nvPr/>
        </p:nvSpPr>
        <p:spPr>
          <a:xfrm>
            <a:off x="551084" y="556481"/>
            <a:ext cx="3688679" cy="323422"/>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Tăng</a:t>
            </a:r>
            <a:r>
              <a:rPr lang="en-US" sz="1600">
                <a:solidFill>
                  <a:srgbClr val="191919"/>
                </a:solidFill>
                <a:latin typeface="+mj-lt"/>
              </a:rPr>
              <a:t> </a:t>
            </a:r>
            <a:r>
              <a:rPr lang="en-US" sz="1600" err="1">
                <a:solidFill>
                  <a:srgbClr val="191919"/>
                </a:solidFill>
                <a:latin typeface="+mj-lt"/>
              </a:rPr>
              <a:t>cường</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endParaRPr lang="en-US" sz="1600">
              <a:solidFill>
                <a:srgbClr val="191919"/>
              </a:solidFill>
              <a:latin typeface="+mj-lt"/>
            </a:endParaRPr>
          </a:p>
        </p:txBody>
      </p:sp>
      <p:sp>
        <p:nvSpPr>
          <p:cNvPr id="6" name="TextBox 5">
            <a:extLst>
              <a:ext uri="{FF2B5EF4-FFF2-40B4-BE49-F238E27FC236}">
                <a16:creationId xmlns:a16="http://schemas.microsoft.com/office/drawing/2014/main" id="{CE82A01C-AB5B-3CF2-833D-4CC1096DB43A}"/>
              </a:ext>
            </a:extLst>
          </p:cNvPr>
          <p:cNvSpPr txBox="1"/>
          <p:nvPr/>
        </p:nvSpPr>
        <p:spPr>
          <a:xfrm>
            <a:off x="551084" y="2456091"/>
            <a:ext cx="6089400" cy="523220"/>
          </a:xfrm>
          <a:prstGeom prst="rect">
            <a:avLst/>
          </a:prstGeom>
          <a:noFill/>
        </p:spPr>
        <p:txBody>
          <a:bodyPr wrap="square" rtlCol="0">
            <a:spAutoFit/>
          </a:bodyPr>
          <a:lstStyle/>
          <a:p>
            <a:r>
              <a:rPr lang="en-VN">
                <a:latin typeface="+mj-lt"/>
              </a:rPr>
              <a:t>Sử dụng thư viện </a:t>
            </a:r>
            <a:r>
              <a:rPr lang="en-VN">
                <a:solidFill>
                  <a:srgbClr val="FF0000"/>
                </a:solidFill>
                <a:latin typeface="+mj-lt"/>
              </a:rPr>
              <a:t>nlpaug </a:t>
            </a:r>
            <a:r>
              <a:rPr lang="en-VN">
                <a:solidFill>
                  <a:schemeClr val="bg1">
                    <a:lumMod val="10000"/>
                  </a:schemeClr>
                </a:solidFill>
                <a:latin typeface="+mj-lt"/>
              </a:rPr>
              <a:t>để nhân số lượng dữ liệu có các nhãn mang tính đọc hại bằng cách nhân số lượng dữ liệu đó lên 4 lần bằng cách synonym  </a:t>
            </a:r>
            <a:endParaRPr lang="en-VN">
              <a:solidFill>
                <a:srgbClr val="FF0000"/>
              </a:solidFill>
              <a:latin typeface="+mj-lt"/>
            </a:endParaRPr>
          </a:p>
        </p:txBody>
      </p:sp>
      <p:pic>
        <p:nvPicPr>
          <p:cNvPr id="1028" name="Picture 4">
            <a:extLst>
              <a:ext uri="{FF2B5EF4-FFF2-40B4-BE49-F238E27FC236}">
                <a16:creationId xmlns:a16="http://schemas.microsoft.com/office/drawing/2014/main" id="{5B4AFA49-C412-75F4-3F48-CE69AD5D5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27" y="1018485"/>
            <a:ext cx="4901121" cy="12990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2">
            <a:extLst>
              <a:ext uri="{FF2B5EF4-FFF2-40B4-BE49-F238E27FC236}">
                <a16:creationId xmlns:a16="http://schemas.microsoft.com/office/drawing/2014/main" id="{8732E659-B9CA-3CC3-D226-5B1681DBDBBE}"/>
              </a:ext>
            </a:extLst>
          </p:cNvPr>
          <p:cNvSpPr txBox="1"/>
          <p:nvPr/>
        </p:nvSpPr>
        <p:spPr>
          <a:xfrm>
            <a:off x="635227" y="3013350"/>
            <a:ext cx="3688679" cy="682495"/>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Tiền</a:t>
            </a:r>
            <a:r>
              <a:rPr lang="en-US" sz="1600">
                <a:solidFill>
                  <a:srgbClr val="191919"/>
                </a:solidFill>
                <a:latin typeface="+mj-lt"/>
              </a:rPr>
              <a:t> </a:t>
            </a:r>
            <a:r>
              <a:rPr lang="en-US" sz="1600" err="1">
                <a:solidFill>
                  <a:srgbClr val="191919"/>
                </a:solidFill>
                <a:latin typeface="+mj-lt"/>
              </a:rPr>
              <a:t>xử</a:t>
            </a:r>
            <a:r>
              <a:rPr lang="en-US" sz="1600">
                <a:solidFill>
                  <a:srgbClr val="191919"/>
                </a:solidFill>
                <a:latin typeface="+mj-lt"/>
              </a:rPr>
              <a:t> </a:t>
            </a:r>
            <a:r>
              <a:rPr lang="en-US" sz="1600" err="1">
                <a:solidFill>
                  <a:srgbClr val="191919"/>
                </a:solidFill>
                <a:latin typeface="+mj-lt"/>
              </a:rPr>
              <a:t>lý</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r>
              <a:rPr lang="en-US" sz="1600">
                <a:solidFill>
                  <a:srgbClr val="191919"/>
                </a:solidFill>
                <a:latin typeface="+mj-lt"/>
              </a:rPr>
              <a:t> </a:t>
            </a:r>
            <a:r>
              <a:rPr lang="en-US" sz="1600" err="1">
                <a:solidFill>
                  <a:srgbClr val="191919"/>
                </a:solidFill>
                <a:latin typeface="+mj-lt"/>
              </a:rPr>
              <a:t>và</a:t>
            </a:r>
            <a:r>
              <a:rPr lang="en-US" sz="1600">
                <a:solidFill>
                  <a:srgbClr val="191919"/>
                </a:solidFill>
                <a:latin typeface="+mj-lt"/>
              </a:rPr>
              <a:t> </a:t>
            </a:r>
            <a:r>
              <a:rPr lang="en-US" sz="1600" err="1">
                <a:solidFill>
                  <a:srgbClr val="191919"/>
                </a:solidFill>
                <a:latin typeface="+mj-lt"/>
              </a:rPr>
              <a:t>tăng</a:t>
            </a:r>
            <a:r>
              <a:rPr lang="en-US" sz="1600">
                <a:solidFill>
                  <a:srgbClr val="191919"/>
                </a:solidFill>
                <a:latin typeface="+mj-lt"/>
              </a:rPr>
              <a:t> </a:t>
            </a:r>
            <a:r>
              <a:rPr lang="en-US" sz="1600" err="1">
                <a:solidFill>
                  <a:srgbClr val="191919"/>
                </a:solidFill>
                <a:latin typeface="+mj-lt"/>
              </a:rPr>
              <a:t>cường</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endParaRPr lang="en-US" sz="1600">
              <a:solidFill>
                <a:srgbClr val="191919"/>
              </a:solidFill>
              <a:latin typeface="+mj-lt"/>
            </a:endParaRPr>
          </a:p>
          <a:p>
            <a:pPr>
              <a:lnSpc>
                <a:spcPts val="2800"/>
              </a:lnSpc>
            </a:pPr>
            <a:endParaRPr lang="en-US" sz="1600">
              <a:solidFill>
                <a:srgbClr val="191919"/>
              </a:solidFill>
              <a:latin typeface="+mj-lt"/>
            </a:endParaRPr>
          </a:p>
        </p:txBody>
      </p:sp>
      <p:sp>
        <p:nvSpPr>
          <p:cNvPr id="8" name="TextBox 14">
            <a:extLst>
              <a:ext uri="{FF2B5EF4-FFF2-40B4-BE49-F238E27FC236}">
                <a16:creationId xmlns:a16="http://schemas.microsoft.com/office/drawing/2014/main" id="{388E3CA8-DE87-72A9-29DB-8D88D3271C11}"/>
              </a:ext>
            </a:extLst>
          </p:cNvPr>
          <p:cNvSpPr txBox="1"/>
          <p:nvPr/>
        </p:nvSpPr>
        <p:spPr>
          <a:xfrm>
            <a:off x="635227" y="3482398"/>
            <a:ext cx="5378755" cy="315984"/>
          </a:xfrm>
          <a:prstGeom prst="rect">
            <a:avLst/>
          </a:prstGeom>
        </p:spPr>
        <p:txBody>
          <a:bodyPr lIns="0" tIns="0" rIns="0" bIns="0" rtlCol="0" anchor="t">
            <a:spAutoFit/>
          </a:bodyPr>
          <a:lstStyle/>
          <a:p>
            <a:pPr>
              <a:lnSpc>
                <a:spcPts val="2800"/>
              </a:lnSpc>
            </a:pPr>
            <a:r>
              <a:rPr lang="en-US" sz="1600">
                <a:solidFill>
                  <a:srgbClr val="191919"/>
                </a:solidFill>
                <a:latin typeface="+mj-lt"/>
              </a:rPr>
              <a:t>Sau </a:t>
            </a:r>
            <a:r>
              <a:rPr lang="en-US" sz="1600" err="1">
                <a:solidFill>
                  <a:srgbClr val="191919"/>
                </a:solidFill>
                <a:latin typeface="+mj-lt"/>
              </a:rPr>
              <a:t>khi</a:t>
            </a:r>
            <a:r>
              <a:rPr lang="en-US" sz="1600">
                <a:solidFill>
                  <a:srgbClr val="191919"/>
                </a:solidFill>
                <a:latin typeface="+mj-lt"/>
              </a:rPr>
              <a:t> </a:t>
            </a:r>
            <a:r>
              <a:rPr lang="en-US" sz="1600" err="1">
                <a:solidFill>
                  <a:srgbClr val="191919"/>
                </a:solidFill>
                <a:latin typeface="+mj-lt"/>
              </a:rPr>
              <a:t>thực</a:t>
            </a:r>
            <a:r>
              <a:rPr lang="en-US" sz="1600">
                <a:solidFill>
                  <a:srgbClr val="191919"/>
                </a:solidFill>
                <a:latin typeface="+mj-lt"/>
              </a:rPr>
              <a:t> </a:t>
            </a:r>
            <a:r>
              <a:rPr lang="en-US" sz="1600" err="1">
                <a:solidFill>
                  <a:srgbClr val="191919"/>
                </a:solidFill>
                <a:latin typeface="+mj-lt"/>
              </a:rPr>
              <a:t>hiện</a:t>
            </a:r>
            <a:r>
              <a:rPr lang="en-US" sz="1600">
                <a:solidFill>
                  <a:srgbClr val="191919"/>
                </a:solidFill>
                <a:latin typeface="+mj-lt"/>
              </a:rPr>
              <a:t> </a:t>
            </a:r>
            <a:r>
              <a:rPr lang="en-US" sz="1600" err="1">
                <a:solidFill>
                  <a:srgbClr val="191919"/>
                </a:solidFill>
                <a:latin typeface="+mj-lt"/>
              </a:rPr>
              <a:t>thu</a:t>
            </a:r>
            <a:r>
              <a:rPr lang="en-US" sz="1600">
                <a:solidFill>
                  <a:srgbClr val="191919"/>
                </a:solidFill>
                <a:latin typeface="+mj-lt"/>
              </a:rPr>
              <a:t> </a:t>
            </a:r>
            <a:r>
              <a:rPr lang="en-US" sz="1600" err="1">
                <a:solidFill>
                  <a:srgbClr val="191919"/>
                </a:solidFill>
                <a:latin typeface="+mj-lt"/>
              </a:rPr>
              <a:t>được</a:t>
            </a:r>
            <a:r>
              <a:rPr lang="en-US" sz="1600">
                <a:solidFill>
                  <a:srgbClr val="191919"/>
                </a:solidFill>
                <a:latin typeface="+mj-lt"/>
              </a:rPr>
              <a:t> file:</a:t>
            </a:r>
          </a:p>
        </p:txBody>
      </p:sp>
      <p:sp>
        <p:nvSpPr>
          <p:cNvPr id="9" name="TextBox 15">
            <a:extLst>
              <a:ext uri="{FF2B5EF4-FFF2-40B4-BE49-F238E27FC236}">
                <a16:creationId xmlns:a16="http://schemas.microsoft.com/office/drawing/2014/main" id="{29086EF8-4C8B-58F0-EE80-629E87D3E810}"/>
              </a:ext>
            </a:extLst>
          </p:cNvPr>
          <p:cNvSpPr txBox="1"/>
          <p:nvPr/>
        </p:nvSpPr>
        <p:spPr>
          <a:xfrm>
            <a:off x="635227" y="3850289"/>
            <a:ext cx="5536319" cy="701675"/>
          </a:xfrm>
          <a:prstGeom prst="rect">
            <a:avLst/>
          </a:prstGeom>
        </p:spPr>
        <p:txBody>
          <a:bodyPr lIns="0" tIns="0" rIns="0" bIns="0" rtlCol="0" anchor="t">
            <a:spAutoFit/>
          </a:bodyPr>
          <a:lstStyle/>
          <a:p>
            <a:pPr marL="431801" lvl="1" indent="-215900">
              <a:lnSpc>
                <a:spcPts val="2800"/>
              </a:lnSpc>
              <a:buFont typeface="Arial"/>
              <a:buChar char="•"/>
            </a:pPr>
            <a:r>
              <a:rPr lang="en-US" sz="1600" b="1" err="1">
                <a:solidFill>
                  <a:srgbClr val="191919"/>
                </a:solidFill>
                <a:latin typeface="+mj-lt"/>
              </a:rPr>
              <a:t>Kích</a:t>
            </a:r>
            <a:r>
              <a:rPr lang="en-US" sz="1600" b="1">
                <a:solidFill>
                  <a:srgbClr val="191919"/>
                </a:solidFill>
                <a:latin typeface="+mj-lt"/>
              </a:rPr>
              <a:t> </a:t>
            </a:r>
            <a:r>
              <a:rPr lang="en-US" sz="1600" b="1" err="1">
                <a:solidFill>
                  <a:srgbClr val="191919"/>
                </a:solidFill>
                <a:latin typeface="+mj-lt"/>
              </a:rPr>
              <a:t>thước</a:t>
            </a:r>
            <a:r>
              <a:rPr lang="en-US" sz="1600" b="1">
                <a:solidFill>
                  <a:srgbClr val="191919"/>
                </a:solidFill>
                <a:latin typeface="+mj-lt"/>
              </a:rPr>
              <a:t>: </a:t>
            </a:r>
            <a:r>
              <a:rPr lang="en-US" sz="1600">
                <a:solidFill>
                  <a:srgbClr val="191919"/>
                </a:solidFill>
                <a:latin typeface="+mj-lt"/>
              </a:rPr>
              <a:t>136 MB</a:t>
            </a:r>
          </a:p>
          <a:p>
            <a:pPr marL="431801" lvl="1" indent="-215900">
              <a:lnSpc>
                <a:spcPts val="2800"/>
              </a:lnSpc>
              <a:buFont typeface="Arial"/>
              <a:buChar char="•"/>
            </a:pPr>
            <a:r>
              <a:rPr lang="en-US" sz="1600" b="1">
                <a:solidFill>
                  <a:srgbClr val="191919"/>
                </a:solidFill>
                <a:latin typeface="+mj-lt"/>
              </a:rPr>
              <a:t>Vocabulary: </a:t>
            </a:r>
            <a:r>
              <a:rPr lang="en-US" sz="1600">
                <a:solidFill>
                  <a:srgbClr val="191919"/>
                </a:solidFill>
                <a:latin typeface="+mj-lt"/>
              </a:rPr>
              <a:t>149891</a:t>
            </a:r>
          </a:p>
        </p:txBody>
      </p:sp>
    </p:spTree>
    <p:extLst>
      <p:ext uri="{BB962C8B-B14F-4D97-AF65-F5344CB8AC3E}">
        <p14:creationId xmlns:p14="http://schemas.microsoft.com/office/powerpoint/2010/main" val="2469187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a:xfrm>
            <a:off x="540000" y="95401"/>
            <a:ext cx="5778000" cy="572700"/>
          </a:xfrm>
        </p:spPr>
        <p:txBody>
          <a:bodyPr/>
          <a:lstStyle/>
          <a:p>
            <a:r>
              <a:rPr lang="en-US" sz="2000">
                <a:latin typeface="+mj-lt"/>
              </a:rPr>
              <a:t>Áp </a:t>
            </a:r>
            <a:r>
              <a:rPr lang="en-US" sz="2000" err="1">
                <a:latin typeface="+mj-lt"/>
              </a:rPr>
              <a:t>dụng</a:t>
            </a:r>
            <a:r>
              <a:rPr lang="en-US" sz="2000">
                <a:latin typeface="+mj-lt"/>
              </a:rPr>
              <a:t> LSTM </a:t>
            </a:r>
            <a:r>
              <a:rPr lang="en-US" sz="2000" err="1">
                <a:latin typeface="+mj-lt"/>
              </a:rPr>
              <a:t>vào</a:t>
            </a:r>
            <a:r>
              <a:rPr lang="en-US" sz="2000">
                <a:latin typeface="+mj-lt"/>
              </a:rPr>
              <a:t> </a:t>
            </a:r>
            <a:r>
              <a:rPr lang="en-US" sz="2000" err="1">
                <a:latin typeface="+mj-lt"/>
              </a:rPr>
              <a:t>bài</a:t>
            </a:r>
            <a:r>
              <a:rPr lang="en-US" sz="2000">
                <a:latin typeface="+mj-lt"/>
              </a:rPr>
              <a:t> </a:t>
            </a:r>
            <a:r>
              <a:rPr lang="en-US" sz="2000" err="1">
                <a:latin typeface="+mj-lt"/>
              </a:rPr>
              <a:t>toán</a:t>
            </a:r>
            <a:br>
              <a:rPr lang="en-US" sz="2000">
                <a:latin typeface="+mj-lt"/>
              </a:rPr>
            </a:br>
            <a:endParaRPr lang="en-US" sz="2000">
              <a:latin typeface="+mj-lt"/>
            </a:endParaRPr>
          </a:p>
        </p:txBody>
      </p:sp>
      <p:sp>
        <p:nvSpPr>
          <p:cNvPr id="4" name="TextBox 12">
            <a:extLst>
              <a:ext uri="{FF2B5EF4-FFF2-40B4-BE49-F238E27FC236}">
                <a16:creationId xmlns:a16="http://schemas.microsoft.com/office/drawing/2014/main" id="{8543A7B9-08CA-0354-E5D2-4755D294C8D2}"/>
              </a:ext>
            </a:extLst>
          </p:cNvPr>
          <p:cNvSpPr txBox="1"/>
          <p:nvPr/>
        </p:nvSpPr>
        <p:spPr>
          <a:xfrm>
            <a:off x="551084" y="556481"/>
            <a:ext cx="3688679" cy="323422"/>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Tăng</a:t>
            </a:r>
            <a:r>
              <a:rPr lang="en-US" sz="1600">
                <a:solidFill>
                  <a:srgbClr val="191919"/>
                </a:solidFill>
                <a:latin typeface="+mj-lt"/>
              </a:rPr>
              <a:t> </a:t>
            </a:r>
            <a:r>
              <a:rPr lang="en-US" sz="1600" err="1">
                <a:solidFill>
                  <a:srgbClr val="191919"/>
                </a:solidFill>
                <a:latin typeface="+mj-lt"/>
              </a:rPr>
              <a:t>cường</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endParaRPr lang="en-US" sz="1600">
              <a:solidFill>
                <a:srgbClr val="191919"/>
              </a:solidFill>
              <a:latin typeface="+mj-lt"/>
            </a:endParaRPr>
          </a:p>
        </p:txBody>
      </p:sp>
      <p:pic>
        <p:nvPicPr>
          <p:cNvPr id="2" name="Picture 1">
            <a:extLst>
              <a:ext uri="{FF2B5EF4-FFF2-40B4-BE49-F238E27FC236}">
                <a16:creationId xmlns:a16="http://schemas.microsoft.com/office/drawing/2014/main" id="{98B23B45-1241-7C37-F806-36243A712E7C}"/>
              </a:ext>
            </a:extLst>
          </p:cNvPr>
          <p:cNvPicPr>
            <a:picLocks noChangeAspect="1"/>
          </p:cNvPicPr>
          <p:nvPr/>
        </p:nvPicPr>
        <p:blipFill>
          <a:blip r:embed="rId3"/>
          <a:stretch>
            <a:fillRect/>
          </a:stretch>
        </p:blipFill>
        <p:spPr>
          <a:xfrm>
            <a:off x="770987" y="1142134"/>
            <a:ext cx="4700404" cy="2859232"/>
          </a:xfrm>
          <a:prstGeom prst="rect">
            <a:avLst/>
          </a:prstGeom>
        </p:spPr>
      </p:pic>
    </p:spTree>
    <p:extLst>
      <p:ext uri="{BB962C8B-B14F-4D97-AF65-F5344CB8AC3E}">
        <p14:creationId xmlns:p14="http://schemas.microsoft.com/office/powerpoint/2010/main" val="1491795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a:xfrm>
            <a:off x="540000" y="95401"/>
            <a:ext cx="5778000" cy="572700"/>
          </a:xfrm>
        </p:spPr>
        <p:txBody>
          <a:bodyPr/>
          <a:lstStyle/>
          <a:p>
            <a:r>
              <a:rPr lang="en-US" sz="2000">
                <a:latin typeface="+mj-lt"/>
              </a:rPr>
              <a:t>Áp </a:t>
            </a:r>
            <a:r>
              <a:rPr lang="en-US" sz="2000" err="1">
                <a:latin typeface="+mj-lt"/>
              </a:rPr>
              <a:t>dụng</a:t>
            </a:r>
            <a:r>
              <a:rPr lang="en-US" sz="2000">
                <a:latin typeface="+mj-lt"/>
              </a:rPr>
              <a:t> LSTM </a:t>
            </a:r>
            <a:r>
              <a:rPr lang="en-US" sz="2000" err="1">
                <a:latin typeface="+mj-lt"/>
              </a:rPr>
              <a:t>vào</a:t>
            </a:r>
            <a:r>
              <a:rPr lang="en-US" sz="2000">
                <a:latin typeface="+mj-lt"/>
              </a:rPr>
              <a:t> </a:t>
            </a:r>
            <a:r>
              <a:rPr lang="en-US" sz="2000" err="1">
                <a:latin typeface="+mj-lt"/>
              </a:rPr>
              <a:t>bài</a:t>
            </a:r>
            <a:r>
              <a:rPr lang="en-US" sz="2000">
                <a:latin typeface="+mj-lt"/>
              </a:rPr>
              <a:t> </a:t>
            </a:r>
            <a:r>
              <a:rPr lang="en-US" sz="2000" err="1">
                <a:latin typeface="+mj-lt"/>
              </a:rPr>
              <a:t>toán</a:t>
            </a:r>
            <a:br>
              <a:rPr lang="en-US" sz="2000">
                <a:latin typeface="+mj-lt"/>
              </a:rPr>
            </a:br>
            <a:endParaRPr lang="en-US" sz="2000">
              <a:latin typeface="+mj-lt"/>
            </a:endParaRPr>
          </a:p>
        </p:txBody>
      </p:sp>
      <p:sp>
        <p:nvSpPr>
          <p:cNvPr id="4" name="TextBox 12">
            <a:extLst>
              <a:ext uri="{FF2B5EF4-FFF2-40B4-BE49-F238E27FC236}">
                <a16:creationId xmlns:a16="http://schemas.microsoft.com/office/drawing/2014/main" id="{8543A7B9-08CA-0354-E5D2-4755D294C8D2}"/>
              </a:ext>
            </a:extLst>
          </p:cNvPr>
          <p:cNvSpPr txBox="1"/>
          <p:nvPr/>
        </p:nvSpPr>
        <p:spPr>
          <a:xfrm>
            <a:off x="551084" y="556481"/>
            <a:ext cx="3688679" cy="323422"/>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Số</a:t>
            </a:r>
            <a:r>
              <a:rPr lang="en-US" sz="1600">
                <a:solidFill>
                  <a:srgbClr val="191919"/>
                </a:solidFill>
                <a:latin typeface="+mj-lt"/>
              </a:rPr>
              <a:t> </a:t>
            </a:r>
            <a:r>
              <a:rPr lang="en-US" sz="1600" err="1">
                <a:solidFill>
                  <a:srgbClr val="191919"/>
                </a:solidFill>
                <a:latin typeface="+mj-lt"/>
              </a:rPr>
              <a:t>lượng</a:t>
            </a:r>
            <a:r>
              <a:rPr lang="en-US" sz="1600">
                <a:solidFill>
                  <a:srgbClr val="191919"/>
                </a:solidFill>
                <a:latin typeface="+mj-lt"/>
              </a:rPr>
              <a:t> </a:t>
            </a:r>
            <a:r>
              <a:rPr lang="en-US" sz="1600" err="1">
                <a:solidFill>
                  <a:srgbClr val="191919"/>
                </a:solidFill>
                <a:latin typeface="+mj-lt"/>
              </a:rPr>
              <a:t>dữ</a:t>
            </a:r>
            <a:r>
              <a:rPr lang="en-US" sz="1600">
                <a:solidFill>
                  <a:srgbClr val="191919"/>
                </a:solidFill>
                <a:latin typeface="+mj-lt"/>
              </a:rPr>
              <a:t> </a:t>
            </a:r>
            <a:r>
              <a:rPr lang="en-US" sz="1600" err="1">
                <a:solidFill>
                  <a:srgbClr val="191919"/>
                </a:solidFill>
                <a:latin typeface="+mj-lt"/>
              </a:rPr>
              <a:t>liệu</a:t>
            </a:r>
            <a:r>
              <a:rPr lang="en-US" sz="1600">
                <a:solidFill>
                  <a:srgbClr val="191919"/>
                </a:solidFill>
                <a:latin typeface="+mj-lt"/>
              </a:rPr>
              <a:t> </a:t>
            </a:r>
            <a:r>
              <a:rPr lang="en-US" sz="1600" err="1">
                <a:solidFill>
                  <a:srgbClr val="191919"/>
                </a:solidFill>
                <a:latin typeface="+mj-lt"/>
              </a:rPr>
              <a:t>huấn</a:t>
            </a:r>
            <a:r>
              <a:rPr lang="en-US" sz="1600">
                <a:solidFill>
                  <a:srgbClr val="191919"/>
                </a:solidFill>
                <a:latin typeface="+mj-lt"/>
              </a:rPr>
              <a:t> </a:t>
            </a:r>
            <a:r>
              <a:rPr lang="en-US" sz="1600" err="1">
                <a:solidFill>
                  <a:srgbClr val="191919"/>
                </a:solidFill>
                <a:latin typeface="+mj-lt"/>
              </a:rPr>
              <a:t>luyện</a:t>
            </a:r>
            <a:endParaRPr lang="en-US" sz="1600">
              <a:solidFill>
                <a:srgbClr val="191919"/>
              </a:solidFill>
              <a:latin typeface="+mj-lt"/>
            </a:endParaRPr>
          </a:p>
        </p:txBody>
      </p:sp>
      <p:pic>
        <p:nvPicPr>
          <p:cNvPr id="3" name="Picture 2">
            <a:extLst>
              <a:ext uri="{FF2B5EF4-FFF2-40B4-BE49-F238E27FC236}">
                <a16:creationId xmlns:a16="http://schemas.microsoft.com/office/drawing/2014/main" id="{D1414A14-43B4-8426-3BAC-EB9D48EFCBA7}"/>
              </a:ext>
            </a:extLst>
          </p:cNvPr>
          <p:cNvPicPr>
            <a:picLocks noChangeAspect="1"/>
          </p:cNvPicPr>
          <p:nvPr/>
        </p:nvPicPr>
        <p:blipFill>
          <a:blip r:embed="rId3"/>
          <a:stretch>
            <a:fillRect/>
          </a:stretch>
        </p:blipFill>
        <p:spPr>
          <a:xfrm>
            <a:off x="415309" y="1129180"/>
            <a:ext cx="3214111" cy="2291027"/>
          </a:xfrm>
          <a:prstGeom prst="rect">
            <a:avLst/>
          </a:prstGeom>
        </p:spPr>
      </p:pic>
      <p:pic>
        <p:nvPicPr>
          <p:cNvPr id="6" name="Picture 5">
            <a:extLst>
              <a:ext uri="{FF2B5EF4-FFF2-40B4-BE49-F238E27FC236}">
                <a16:creationId xmlns:a16="http://schemas.microsoft.com/office/drawing/2014/main" id="{EF70DE37-328F-F6D9-21C0-37E309A6682E}"/>
              </a:ext>
            </a:extLst>
          </p:cNvPr>
          <p:cNvPicPr>
            <a:picLocks noChangeAspect="1"/>
          </p:cNvPicPr>
          <p:nvPr/>
        </p:nvPicPr>
        <p:blipFill>
          <a:blip r:embed="rId4"/>
          <a:stretch>
            <a:fillRect/>
          </a:stretch>
        </p:blipFill>
        <p:spPr>
          <a:xfrm>
            <a:off x="3702713" y="1129181"/>
            <a:ext cx="2960519" cy="2147419"/>
          </a:xfrm>
          <a:prstGeom prst="rect">
            <a:avLst/>
          </a:prstGeom>
        </p:spPr>
      </p:pic>
      <p:sp>
        <p:nvSpPr>
          <p:cNvPr id="7" name="TextBox 6">
            <a:extLst>
              <a:ext uri="{FF2B5EF4-FFF2-40B4-BE49-F238E27FC236}">
                <a16:creationId xmlns:a16="http://schemas.microsoft.com/office/drawing/2014/main" id="{7D9F78FB-B01D-3AAE-A837-0565EE953C6A}"/>
              </a:ext>
            </a:extLst>
          </p:cNvPr>
          <p:cNvSpPr txBox="1"/>
          <p:nvPr/>
        </p:nvSpPr>
        <p:spPr>
          <a:xfrm>
            <a:off x="835270" y="3436873"/>
            <a:ext cx="1816523" cy="307777"/>
          </a:xfrm>
          <a:prstGeom prst="rect">
            <a:avLst/>
          </a:prstGeom>
          <a:noFill/>
        </p:spPr>
        <p:txBody>
          <a:bodyPr wrap="none" rtlCol="0">
            <a:spAutoFit/>
          </a:bodyPr>
          <a:lstStyle/>
          <a:p>
            <a:r>
              <a:rPr lang="en-VN">
                <a:latin typeface="+mj-lt"/>
              </a:rPr>
              <a:t>Dữ liệu trước khi cắt</a:t>
            </a:r>
          </a:p>
        </p:txBody>
      </p:sp>
      <p:sp>
        <p:nvSpPr>
          <p:cNvPr id="8" name="TextBox 7">
            <a:extLst>
              <a:ext uri="{FF2B5EF4-FFF2-40B4-BE49-F238E27FC236}">
                <a16:creationId xmlns:a16="http://schemas.microsoft.com/office/drawing/2014/main" id="{D3791C9C-DB7B-A8E9-1F05-B0412902012C}"/>
              </a:ext>
            </a:extLst>
          </p:cNvPr>
          <p:cNvSpPr txBox="1"/>
          <p:nvPr/>
        </p:nvSpPr>
        <p:spPr>
          <a:xfrm>
            <a:off x="4206208" y="3451366"/>
            <a:ext cx="1669047" cy="307777"/>
          </a:xfrm>
          <a:prstGeom prst="rect">
            <a:avLst/>
          </a:prstGeom>
          <a:noFill/>
        </p:spPr>
        <p:txBody>
          <a:bodyPr wrap="none" rtlCol="0">
            <a:spAutoFit/>
          </a:bodyPr>
          <a:lstStyle/>
          <a:p>
            <a:r>
              <a:rPr lang="en-VN">
                <a:latin typeface="+mj-lt"/>
              </a:rPr>
              <a:t>Dữ liệu sau khi cắt</a:t>
            </a:r>
          </a:p>
        </p:txBody>
      </p:sp>
    </p:spTree>
    <p:extLst>
      <p:ext uri="{BB962C8B-B14F-4D97-AF65-F5344CB8AC3E}">
        <p14:creationId xmlns:p14="http://schemas.microsoft.com/office/powerpoint/2010/main" val="196939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0"/>
          <p:cNvSpPr txBox="1">
            <a:spLocks noGrp="1"/>
          </p:cNvSpPr>
          <p:nvPr>
            <p:ph type="title"/>
          </p:nvPr>
        </p:nvSpPr>
        <p:spPr>
          <a:xfrm>
            <a:off x="540000" y="438276"/>
            <a:ext cx="5778000" cy="429525"/>
          </a:xfrm>
          <a:prstGeom prst="rect">
            <a:avLst/>
          </a:prstGeom>
        </p:spPr>
        <p:txBody>
          <a:bodyPr spcFirstLastPara="1" wrap="square" lIns="68569" tIns="68569" rIns="68569" bIns="68569" anchor="t" anchorCtr="0">
            <a:noAutofit/>
          </a:bodyPr>
          <a:lstStyle/>
          <a:p>
            <a:r>
              <a:rPr lang="en-US" sz="3200" err="1">
                <a:latin typeface="+mj-lt"/>
              </a:rPr>
              <a:t>Giới</a:t>
            </a:r>
            <a:r>
              <a:rPr lang="en-US" sz="3200">
                <a:latin typeface="+mj-lt"/>
              </a:rPr>
              <a:t> </a:t>
            </a:r>
            <a:r>
              <a:rPr lang="en-US" sz="3200" err="1">
                <a:latin typeface="+mj-lt"/>
              </a:rPr>
              <a:t>thiệu</a:t>
            </a:r>
            <a:r>
              <a:rPr lang="en-US" sz="3200">
                <a:latin typeface="+mj-lt"/>
              </a:rPr>
              <a:t> </a:t>
            </a:r>
            <a:r>
              <a:rPr lang="en-US" sz="3200" err="1">
                <a:latin typeface="+mj-lt"/>
              </a:rPr>
              <a:t>thành</a:t>
            </a:r>
            <a:r>
              <a:rPr lang="en-US" sz="3200">
                <a:latin typeface="+mj-lt"/>
              </a:rPr>
              <a:t> </a:t>
            </a:r>
            <a:r>
              <a:rPr lang="en-US" sz="3200" err="1">
                <a:latin typeface="+mj-lt"/>
              </a:rPr>
              <a:t>viên</a:t>
            </a:r>
            <a:r>
              <a:rPr lang="en-US" sz="3200">
                <a:latin typeface="+mj-lt"/>
              </a:rPr>
              <a:t> </a:t>
            </a:r>
            <a:r>
              <a:rPr lang="en-US" sz="3200" err="1">
                <a:latin typeface="+mj-lt"/>
              </a:rPr>
              <a:t>nhóm</a:t>
            </a:r>
            <a:r>
              <a:rPr lang="en-US" sz="3200">
                <a:latin typeface="+mj-lt"/>
              </a:rPr>
              <a:t> 3</a:t>
            </a:r>
          </a:p>
        </p:txBody>
      </p:sp>
      <p:sp>
        <p:nvSpPr>
          <p:cNvPr id="9" name="Subtitle 8">
            <a:extLst>
              <a:ext uri="{FF2B5EF4-FFF2-40B4-BE49-F238E27FC236}">
                <a16:creationId xmlns:a16="http://schemas.microsoft.com/office/drawing/2014/main" id="{FB5A380E-3E73-D9AD-3A00-DBF1819A9CA0}"/>
              </a:ext>
            </a:extLst>
          </p:cNvPr>
          <p:cNvSpPr>
            <a:spLocks noGrp="1"/>
          </p:cNvSpPr>
          <p:nvPr>
            <p:ph type="subTitle" idx="4"/>
          </p:nvPr>
        </p:nvSpPr>
        <p:spPr>
          <a:xfrm>
            <a:off x="639462" y="3129856"/>
            <a:ext cx="2889000" cy="1420184"/>
          </a:xfrm>
        </p:spPr>
        <p:txBody>
          <a:bodyPr anchor="t"/>
          <a:lstStyle/>
          <a:p>
            <a:pPr algn="ctr"/>
            <a:r>
              <a:rPr lang="en-VN" sz="1600">
                <a:solidFill>
                  <a:schemeClr val="accent5">
                    <a:lumMod val="10000"/>
                  </a:schemeClr>
                </a:solidFill>
                <a:latin typeface="+mj-lt"/>
              </a:rPr>
              <a:t>Nguyễn Kỳ Anh</a:t>
            </a:r>
          </a:p>
          <a:p>
            <a:pPr algn="ctr"/>
            <a:r>
              <a:rPr lang="en-VN" sz="1600">
                <a:solidFill>
                  <a:schemeClr val="accent5">
                    <a:lumMod val="10000"/>
                  </a:schemeClr>
                </a:solidFill>
                <a:latin typeface="+mj-lt"/>
              </a:rPr>
              <a:t>19130011</a:t>
            </a:r>
          </a:p>
        </p:txBody>
      </p:sp>
      <p:sp>
        <p:nvSpPr>
          <p:cNvPr id="17" name="Subtitle 8">
            <a:extLst>
              <a:ext uri="{FF2B5EF4-FFF2-40B4-BE49-F238E27FC236}">
                <a16:creationId xmlns:a16="http://schemas.microsoft.com/office/drawing/2014/main" id="{53119859-7C89-7950-CB9E-201C2A3940EC}"/>
              </a:ext>
            </a:extLst>
          </p:cNvPr>
          <p:cNvSpPr txBox="1">
            <a:spLocks/>
          </p:cNvSpPr>
          <p:nvPr/>
        </p:nvSpPr>
        <p:spPr>
          <a:xfrm>
            <a:off x="3388898" y="3129856"/>
            <a:ext cx="2889001" cy="1420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1pPr>
            <a:lvl2pPr marL="914400" marR="0" lvl="1"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2pPr>
            <a:lvl3pPr marL="1371600" marR="0" lvl="2"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3pPr>
            <a:lvl4pPr marL="1828800" marR="0" lvl="3"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4pPr>
            <a:lvl5pPr marL="2286000" marR="0" lvl="4"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5pPr>
            <a:lvl6pPr marL="2743200" marR="0" lvl="5"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6pPr>
            <a:lvl7pPr marL="3200400" marR="0" lvl="6"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7pPr>
            <a:lvl8pPr marL="3657600" marR="0" lvl="7"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8pPr>
            <a:lvl9pPr marL="4114800" marR="0" lvl="8" indent="-317500" algn="l" rtl="0">
              <a:lnSpc>
                <a:spcPct val="100000"/>
              </a:lnSpc>
              <a:spcBef>
                <a:spcPts val="0"/>
              </a:spcBef>
              <a:spcAft>
                <a:spcPts val="0"/>
              </a:spcAft>
              <a:buClr>
                <a:schemeClr val="accent2"/>
              </a:buClr>
              <a:buSzPts val="2400"/>
              <a:buFont typeface="Monda"/>
              <a:buNone/>
              <a:defRPr sz="1800" b="1" i="0" u="none" strike="noStrike" cap="none">
                <a:solidFill>
                  <a:schemeClr val="accent2"/>
                </a:solidFill>
                <a:latin typeface="Monda"/>
                <a:ea typeface="Monda"/>
                <a:cs typeface="Monda"/>
                <a:sym typeface="Monda"/>
              </a:defRPr>
            </a:lvl9pPr>
          </a:lstStyle>
          <a:p>
            <a:pPr algn="ctr"/>
            <a:r>
              <a:rPr lang="en-VN">
                <a:solidFill>
                  <a:schemeClr val="accent5">
                    <a:lumMod val="10000"/>
                  </a:schemeClr>
                </a:solidFill>
                <a:latin typeface="+mj-lt"/>
              </a:rPr>
              <a:t>Đinh Nhựt Linh</a:t>
            </a:r>
          </a:p>
          <a:p>
            <a:pPr algn="ctr"/>
            <a:r>
              <a:rPr lang="en-VN" sz="1600">
                <a:solidFill>
                  <a:schemeClr val="accent5">
                    <a:lumMod val="10000"/>
                  </a:schemeClr>
                </a:solidFill>
                <a:latin typeface="+mj-lt"/>
              </a:rPr>
              <a:t>19130117</a:t>
            </a:r>
          </a:p>
        </p:txBody>
      </p:sp>
      <p:pic>
        <p:nvPicPr>
          <p:cNvPr id="3" name="Picture 2" descr="A person in a white shirt&#10;&#10;Description automatically generated">
            <a:extLst>
              <a:ext uri="{FF2B5EF4-FFF2-40B4-BE49-F238E27FC236}">
                <a16:creationId xmlns:a16="http://schemas.microsoft.com/office/drawing/2014/main" id="{E8ABA6AE-BB16-E453-91AA-0B92DBD31BC6}"/>
              </a:ext>
            </a:extLst>
          </p:cNvPr>
          <p:cNvPicPr>
            <a:picLocks noChangeAspect="1"/>
          </p:cNvPicPr>
          <p:nvPr/>
        </p:nvPicPr>
        <p:blipFill rotWithShape="1">
          <a:blip r:embed="rId3"/>
          <a:srcRect t="24889"/>
          <a:stretch/>
        </p:blipFill>
        <p:spPr>
          <a:xfrm>
            <a:off x="1191082" y="1145843"/>
            <a:ext cx="1785760" cy="1788397"/>
          </a:xfrm>
          <a:prstGeom prst="rect">
            <a:avLst/>
          </a:prstGeom>
        </p:spPr>
      </p:pic>
      <p:pic>
        <p:nvPicPr>
          <p:cNvPr id="5" name="Picture 4" descr="A person in a white shirt&#10;&#10;Description automatically generated">
            <a:extLst>
              <a:ext uri="{FF2B5EF4-FFF2-40B4-BE49-F238E27FC236}">
                <a16:creationId xmlns:a16="http://schemas.microsoft.com/office/drawing/2014/main" id="{6D20A928-DBEF-46D0-2A23-A726F2398C6D}"/>
              </a:ext>
            </a:extLst>
          </p:cNvPr>
          <p:cNvPicPr>
            <a:picLocks noChangeAspect="1"/>
          </p:cNvPicPr>
          <p:nvPr/>
        </p:nvPicPr>
        <p:blipFill rotWithShape="1">
          <a:blip r:embed="rId4"/>
          <a:srcRect t="14934" b="5066"/>
          <a:stretch/>
        </p:blipFill>
        <p:spPr>
          <a:xfrm>
            <a:off x="3940519" y="1156500"/>
            <a:ext cx="1785760" cy="1785760"/>
          </a:xfrm>
          <a:prstGeom prst="rect">
            <a:avLst/>
          </a:prstGeom>
        </p:spPr>
      </p:pic>
    </p:spTree>
    <p:extLst>
      <p:ext uri="{BB962C8B-B14F-4D97-AF65-F5344CB8AC3E}">
        <p14:creationId xmlns:p14="http://schemas.microsoft.com/office/powerpoint/2010/main" val="3285597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a:latin typeface="+mj-lt"/>
              </a:rPr>
              <a:t>Áp </a:t>
            </a:r>
            <a:r>
              <a:rPr lang="en-US" sz="2000" err="1">
                <a:latin typeface="+mj-lt"/>
              </a:rPr>
              <a:t>dụng</a:t>
            </a:r>
            <a:r>
              <a:rPr lang="en-US" sz="2000">
                <a:latin typeface="+mj-lt"/>
              </a:rPr>
              <a:t> LSTM </a:t>
            </a:r>
            <a:r>
              <a:rPr lang="en-US" sz="2000" err="1">
                <a:latin typeface="+mj-lt"/>
              </a:rPr>
              <a:t>vào</a:t>
            </a:r>
            <a:r>
              <a:rPr lang="en-US" sz="2000">
                <a:latin typeface="+mj-lt"/>
              </a:rPr>
              <a:t> </a:t>
            </a:r>
            <a:r>
              <a:rPr lang="en-US" sz="2000" err="1">
                <a:latin typeface="+mj-lt"/>
              </a:rPr>
              <a:t>bài</a:t>
            </a:r>
            <a:r>
              <a:rPr lang="en-US" sz="2000">
                <a:latin typeface="+mj-lt"/>
              </a:rPr>
              <a:t> </a:t>
            </a:r>
            <a:r>
              <a:rPr lang="en-US" sz="2000" err="1">
                <a:latin typeface="+mj-lt"/>
              </a:rPr>
              <a:t>toán</a:t>
            </a:r>
            <a:br>
              <a:rPr lang="en-US" sz="2000">
                <a:latin typeface="+mj-lt"/>
              </a:rPr>
            </a:br>
            <a:endParaRPr lang="en-US" sz="2000">
              <a:latin typeface="+mj-lt"/>
            </a:endParaRPr>
          </a:p>
        </p:txBody>
      </p:sp>
      <p:sp>
        <p:nvSpPr>
          <p:cNvPr id="2" name="Freeform 10">
            <a:extLst>
              <a:ext uri="{FF2B5EF4-FFF2-40B4-BE49-F238E27FC236}">
                <a16:creationId xmlns:a16="http://schemas.microsoft.com/office/drawing/2014/main" id="{52C694AB-FDF3-D3B2-F9AE-056DC7244467}"/>
              </a:ext>
            </a:extLst>
          </p:cNvPr>
          <p:cNvSpPr/>
          <p:nvPr/>
        </p:nvSpPr>
        <p:spPr>
          <a:xfrm>
            <a:off x="540000" y="1017725"/>
            <a:ext cx="3501684" cy="3798627"/>
          </a:xfrm>
          <a:custGeom>
            <a:avLst/>
            <a:gdLst/>
            <a:ahLst/>
            <a:cxnLst/>
            <a:rect l="l" t="t" r="r" b="b"/>
            <a:pathLst>
              <a:path w="5624404" h="6101353">
                <a:moveTo>
                  <a:pt x="0" y="0"/>
                </a:moveTo>
                <a:lnTo>
                  <a:pt x="5624404" y="0"/>
                </a:lnTo>
                <a:lnTo>
                  <a:pt x="5624404" y="6101353"/>
                </a:lnTo>
                <a:lnTo>
                  <a:pt x="0" y="6101353"/>
                </a:lnTo>
                <a:lnTo>
                  <a:pt x="0" y="0"/>
                </a:lnTo>
                <a:close/>
              </a:path>
            </a:pathLst>
          </a:custGeom>
          <a:blipFill>
            <a:blip r:embed="rId3"/>
            <a:stretch>
              <a:fillRect/>
            </a:stretch>
          </a:blipFill>
        </p:spPr>
      </p:sp>
      <p:graphicFrame>
        <p:nvGraphicFramePr>
          <p:cNvPr id="3" name="Table 3">
            <a:extLst>
              <a:ext uri="{FF2B5EF4-FFF2-40B4-BE49-F238E27FC236}">
                <a16:creationId xmlns:a16="http://schemas.microsoft.com/office/drawing/2014/main" id="{3BA41316-F2BA-5D8D-5986-8D3CD3829239}"/>
              </a:ext>
            </a:extLst>
          </p:cNvPr>
          <p:cNvGraphicFramePr>
            <a:graphicFrameLocks noGrp="1"/>
          </p:cNvGraphicFramePr>
          <p:nvPr/>
        </p:nvGraphicFramePr>
        <p:xfrm>
          <a:off x="4599432" y="1067312"/>
          <a:ext cx="1928880" cy="3749040"/>
        </p:xfrm>
        <a:graphic>
          <a:graphicData uri="http://schemas.openxmlformats.org/drawingml/2006/table">
            <a:tbl>
              <a:tblPr firstRow="1" bandRow="1">
                <a:tableStyleId>{E64564BE-B5AF-47FE-99C9-588168A5C4E9}</a:tableStyleId>
              </a:tblPr>
              <a:tblGrid>
                <a:gridCol w="964440">
                  <a:extLst>
                    <a:ext uri="{9D8B030D-6E8A-4147-A177-3AD203B41FA5}">
                      <a16:colId xmlns:a16="http://schemas.microsoft.com/office/drawing/2014/main" val="2496963707"/>
                    </a:ext>
                  </a:extLst>
                </a:gridCol>
                <a:gridCol w="964440">
                  <a:extLst>
                    <a:ext uri="{9D8B030D-6E8A-4147-A177-3AD203B41FA5}">
                      <a16:colId xmlns:a16="http://schemas.microsoft.com/office/drawing/2014/main" val="687318338"/>
                    </a:ext>
                  </a:extLst>
                </a:gridCol>
              </a:tblGrid>
              <a:tr h="370840">
                <a:tc>
                  <a:txBody>
                    <a:bodyPr/>
                    <a:lstStyle/>
                    <a:p>
                      <a:endParaRPr lang="en-VN"/>
                    </a:p>
                  </a:txBody>
                  <a:tcPr>
                    <a:solidFill>
                      <a:schemeClr val="bg1"/>
                    </a:solidFill>
                  </a:tcPr>
                </a:tc>
                <a:tc>
                  <a:txBody>
                    <a:bodyPr/>
                    <a:lstStyle/>
                    <a:p>
                      <a:r>
                        <a:rPr lang="en-VN" b="1"/>
                        <a:t>Tham số</a:t>
                      </a:r>
                    </a:p>
                  </a:txBody>
                  <a:tcPr>
                    <a:solidFill>
                      <a:schemeClr val="bg1"/>
                    </a:solidFill>
                  </a:tcPr>
                </a:tc>
                <a:extLst>
                  <a:ext uri="{0D108BD9-81ED-4DB2-BD59-A6C34878D82A}">
                    <a16:rowId xmlns:a16="http://schemas.microsoft.com/office/drawing/2014/main" val="2923529628"/>
                  </a:ext>
                </a:extLst>
              </a:tr>
              <a:tr h="370840">
                <a:tc>
                  <a:txBody>
                    <a:bodyPr/>
                    <a:lstStyle/>
                    <a:p>
                      <a:r>
                        <a:rPr lang="en-VN" b="1"/>
                        <a:t>LSTM</a:t>
                      </a:r>
                    </a:p>
                  </a:txBody>
                  <a:tcPr>
                    <a:solidFill>
                      <a:schemeClr val="bg1"/>
                    </a:solidFill>
                  </a:tcPr>
                </a:tc>
                <a:tc>
                  <a:txBody>
                    <a:bodyPr/>
                    <a:lstStyle/>
                    <a:p>
                      <a:r>
                        <a:rPr lang="en-VN"/>
                        <a:t>100</a:t>
                      </a:r>
                    </a:p>
                  </a:txBody>
                  <a:tcPr>
                    <a:solidFill>
                      <a:schemeClr val="bg1"/>
                    </a:solidFill>
                  </a:tcPr>
                </a:tc>
                <a:extLst>
                  <a:ext uri="{0D108BD9-81ED-4DB2-BD59-A6C34878D82A}">
                    <a16:rowId xmlns:a16="http://schemas.microsoft.com/office/drawing/2014/main" val="789882705"/>
                  </a:ext>
                </a:extLst>
              </a:tr>
              <a:tr h="370840">
                <a:tc>
                  <a:txBody>
                    <a:bodyPr/>
                    <a:lstStyle/>
                    <a:p>
                      <a:r>
                        <a:rPr lang="en-VN" b="1"/>
                        <a:t>Dropout</a:t>
                      </a:r>
                    </a:p>
                  </a:txBody>
                  <a:tcPr>
                    <a:solidFill>
                      <a:schemeClr val="bg1"/>
                    </a:solidFill>
                  </a:tcPr>
                </a:tc>
                <a:tc>
                  <a:txBody>
                    <a:bodyPr/>
                    <a:lstStyle/>
                    <a:p>
                      <a:r>
                        <a:rPr lang="en-VN"/>
                        <a:t>0.2</a:t>
                      </a:r>
                    </a:p>
                  </a:txBody>
                  <a:tcPr>
                    <a:solidFill>
                      <a:schemeClr val="bg1"/>
                    </a:solidFill>
                  </a:tcPr>
                </a:tc>
                <a:extLst>
                  <a:ext uri="{0D108BD9-81ED-4DB2-BD59-A6C34878D82A}">
                    <a16:rowId xmlns:a16="http://schemas.microsoft.com/office/drawing/2014/main" val="4286841022"/>
                  </a:ext>
                </a:extLst>
              </a:tr>
              <a:tr h="370840">
                <a:tc>
                  <a:txBody>
                    <a:bodyPr/>
                    <a:lstStyle/>
                    <a:p>
                      <a:r>
                        <a:rPr lang="en-VN" b="1"/>
                        <a:t>Dense</a:t>
                      </a:r>
                    </a:p>
                  </a:txBody>
                  <a:tcPr>
                    <a:solidFill>
                      <a:schemeClr val="bg1"/>
                    </a:solidFill>
                  </a:tcPr>
                </a:tc>
                <a:tc>
                  <a:txBody>
                    <a:bodyPr/>
                    <a:lstStyle/>
                    <a:p>
                      <a:r>
                        <a:rPr lang="en-VN"/>
                        <a:t>30 , ”Rule”</a:t>
                      </a:r>
                    </a:p>
                  </a:txBody>
                  <a:tcPr>
                    <a:solidFill>
                      <a:schemeClr val="bg1"/>
                    </a:solidFill>
                  </a:tcPr>
                </a:tc>
                <a:extLst>
                  <a:ext uri="{0D108BD9-81ED-4DB2-BD59-A6C34878D82A}">
                    <a16:rowId xmlns:a16="http://schemas.microsoft.com/office/drawing/2014/main" val="3051518549"/>
                  </a:ext>
                </a:extLst>
              </a:tr>
              <a:tr h="370840">
                <a:tc>
                  <a:txBody>
                    <a:bodyPr/>
                    <a:lstStyle/>
                    <a:p>
                      <a:r>
                        <a:rPr lang="en-VN" b="1"/>
                        <a:t>Dropout</a:t>
                      </a:r>
                    </a:p>
                  </a:txBody>
                  <a:tcPr>
                    <a:solidFill>
                      <a:schemeClr val="bg1"/>
                    </a:solidFill>
                  </a:tcPr>
                </a:tc>
                <a:tc>
                  <a:txBody>
                    <a:bodyPr/>
                    <a:lstStyle/>
                    <a:p>
                      <a:r>
                        <a:rPr lang="en-VN"/>
                        <a:t>0.2</a:t>
                      </a:r>
                    </a:p>
                  </a:txBody>
                  <a:tcPr>
                    <a:solidFill>
                      <a:schemeClr val="bg1"/>
                    </a:solidFill>
                  </a:tcPr>
                </a:tc>
                <a:extLst>
                  <a:ext uri="{0D108BD9-81ED-4DB2-BD59-A6C34878D82A}">
                    <a16:rowId xmlns:a16="http://schemas.microsoft.com/office/drawing/2014/main" val="3966665876"/>
                  </a:ext>
                </a:extLst>
              </a:tr>
              <a:tr h="370840">
                <a:tc>
                  <a:txBody>
                    <a:bodyPr/>
                    <a:lstStyle/>
                    <a:p>
                      <a:r>
                        <a:rPr lang="en-VN" b="1"/>
                        <a:t>Dense</a:t>
                      </a:r>
                    </a:p>
                  </a:txBody>
                  <a:tcPr>
                    <a:solidFill>
                      <a:schemeClr val="bg1"/>
                    </a:solidFill>
                  </a:tcPr>
                </a:tc>
                <a:tc>
                  <a:txBody>
                    <a:bodyPr/>
                    <a:lstStyle/>
                    <a:p>
                      <a:r>
                        <a:rPr lang="en-VN"/>
                        <a:t>6, ”sigmoid”</a:t>
                      </a:r>
                    </a:p>
                  </a:txBody>
                  <a:tcPr>
                    <a:solidFill>
                      <a:schemeClr val="bg1"/>
                    </a:solidFill>
                  </a:tcPr>
                </a:tc>
                <a:extLst>
                  <a:ext uri="{0D108BD9-81ED-4DB2-BD59-A6C34878D82A}">
                    <a16:rowId xmlns:a16="http://schemas.microsoft.com/office/drawing/2014/main" val="1984275062"/>
                  </a:ext>
                </a:extLst>
              </a:tr>
              <a:tr h="370840">
                <a:tc>
                  <a:txBody>
                    <a:bodyPr/>
                    <a:lstStyle/>
                    <a:p>
                      <a:r>
                        <a:rPr lang="en-US" b="1"/>
                        <a:t>b</a:t>
                      </a:r>
                      <a:r>
                        <a:rPr lang="en-VN" b="1"/>
                        <a:t>atch_size</a:t>
                      </a:r>
                    </a:p>
                  </a:txBody>
                  <a:tcPr>
                    <a:solidFill>
                      <a:schemeClr val="bg1"/>
                    </a:solidFill>
                  </a:tcPr>
                </a:tc>
                <a:tc>
                  <a:txBody>
                    <a:bodyPr/>
                    <a:lstStyle/>
                    <a:p>
                      <a:r>
                        <a:rPr lang="en-VN"/>
                        <a:t>32</a:t>
                      </a:r>
                    </a:p>
                  </a:txBody>
                  <a:tcPr>
                    <a:solidFill>
                      <a:schemeClr val="bg1"/>
                    </a:solidFill>
                  </a:tcPr>
                </a:tc>
                <a:extLst>
                  <a:ext uri="{0D108BD9-81ED-4DB2-BD59-A6C34878D82A}">
                    <a16:rowId xmlns:a16="http://schemas.microsoft.com/office/drawing/2014/main" val="4107390214"/>
                  </a:ext>
                </a:extLst>
              </a:tr>
              <a:tr h="370840">
                <a:tc>
                  <a:txBody>
                    <a:bodyPr/>
                    <a:lstStyle/>
                    <a:p>
                      <a:r>
                        <a:rPr lang="en-VN" b="1"/>
                        <a:t>epoch</a:t>
                      </a:r>
                    </a:p>
                  </a:txBody>
                  <a:tcPr>
                    <a:solidFill>
                      <a:schemeClr val="bg1"/>
                    </a:solidFill>
                  </a:tcPr>
                </a:tc>
                <a:tc>
                  <a:txBody>
                    <a:bodyPr/>
                    <a:lstStyle/>
                    <a:p>
                      <a:r>
                        <a:rPr lang="en-VN"/>
                        <a:t>16</a:t>
                      </a:r>
                    </a:p>
                  </a:txBody>
                  <a:tcPr>
                    <a:solidFill>
                      <a:schemeClr val="bg1"/>
                    </a:solidFill>
                  </a:tcPr>
                </a:tc>
                <a:extLst>
                  <a:ext uri="{0D108BD9-81ED-4DB2-BD59-A6C34878D82A}">
                    <a16:rowId xmlns:a16="http://schemas.microsoft.com/office/drawing/2014/main" val="1906039675"/>
                  </a:ext>
                </a:extLst>
              </a:tr>
              <a:tr h="370840">
                <a:tc>
                  <a:txBody>
                    <a:bodyPr/>
                    <a:lstStyle/>
                    <a:p>
                      <a:r>
                        <a:rPr lang="en-US" sz="1050" b="1">
                          <a:solidFill>
                            <a:srgbClr val="191919"/>
                          </a:solidFill>
                        </a:rPr>
                        <a:t>loss</a:t>
                      </a:r>
                      <a:endParaRPr lang="en-VN" b="1"/>
                    </a:p>
                  </a:txBody>
                  <a:tcPr>
                    <a:solidFill>
                      <a:schemeClr val="bg1"/>
                    </a:solidFill>
                  </a:tcPr>
                </a:tc>
                <a:tc>
                  <a:txBody>
                    <a:bodyPr/>
                    <a:lstStyle/>
                    <a:p>
                      <a:r>
                        <a:rPr lang="en-US" sz="1050" err="1">
                          <a:solidFill>
                            <a:srgbClr val="191919"/>
                          </a:solidFill>
                        </a:rPr>
                        <a:t>binary_crossentropy</a:t>
                      </a:r>
                      <a:endParaRPr lang="en-VN"/>
                    </a:p>
                  </a:txBody>
                  <a:tcPr>
                    <a:solidFill>
                      <a:schemeClr val="bg1"/>
                    </a:solidFill>
                  </a:tcPr>
                </a:tc>
                <a:extLst>
                  <a:ext uri="{0D108BD9-81ED-4DB2-BD59-A6C34878D82A}">
                    <a16:rowId xmlns:a16="http://schemas.microsoft.com/office/drawing/2014/main" val="2501790989"/>
                  </a:ext>
                </a:extLst>
              </a:tr>
              <a:tr h="370840">
                <a:tc>
                  <a:txBody>
                    <a:bodyPr/>
                    <a:lstStyle/>
                    <a:p>
                      <a:r>
                        <a:rPr lang="en-US" sz="1050" b="1" err="1">
                          <a:solidFill>
                            <a:srgbClr val="191919"/>
                          </a:solidFill>
                        </a:rPr>
                        <a:t>learn_rating</a:t>
                      </a:r>
                      <a:endParaRPr lang="en-VN" b="1"/>
                    </a:p>
                  </a:txBody>
                  <a:tcPr>
                    <a:solidFill>
                      <a:schemeClr val="bg1"/>
                    </a:solidFill>
                  </a:tcPr>
                </a:tc>
                <a:tc>
                  <a:txBody>
                    <a:bodyPr/>
                    <a:lstStyle/>
                    <a:p>
                      <a:r>
                        <a:rPr lang="en-VN"/>
                        <a:t>0.0001</a:t>
                      </a:r>
                    </a:p>
                  </a:txBody>
                  <a:tcPr>
                    <a:solidFill>
                      <a:schemeClr val="bg1"/>
                    </a:solidFill>
                  </a:tcPr>
                </a:tc>
                <a:extLst>
                  <a:ext uri="{0D108BD9-81ED-4DB2-BD59-A6C34878D82A}">
                    <a16:rowId xmlns:a16="http://schemas.microsoft.com/office/drawing/2014/main" val="1317494798"/>
                  </a:ext>
                </a:extLst>
              </a:tr>
            </a:tbl>
          </a:graphicData>
        </a:graphic>
      </p:graphicFrame>
    </p:spTree>
    <p:extLst>
      <p:ext uri="{BB962C8B-B14F-4D97-AF65-F5344CB8AC3E}">
        <p14:creationId xmlns:p14="http://schemas.microsoft.com/office/powerpoint/2010/main" val="313587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err="1">
                <a:latin typeface="+mj-lt"/>
              </a:rPr>
              <a:t>Kết</a:t>
            </a:r>
            <a:r>
              <a:rPr lang="en-US" sz="2000">
                <a:latin typeface="+mj-lt"/>
              </a:rPr>
              <a:t> </a:t>
            </a:r>
            <a:r>
              <a:rPr lang="en-US" sz="2000" err="1">
                <a:latin typeface="+mj-lt"/>
              </a:rPr>
              <a:t>quả</a:t>
            </a:r>
            <a:r>
              <a:rPr lang="en-US" sz="2000">
                <a:latin typeface="+mj-lt"/>
              </a:rPr>
              <a:t> </a:t>
            </a:r>
            <a:r>
              <a:rPr lang="en-US" sz="2000" err="1">
                <a:latin typeface="+mj-lt"/>
              </a:rPr>
              <a:t>mô</a:t>
            </a:r>
            <a:r>
              <a:rPr lang="en-US" sz="2000">
                <a:latin typeface="+mj-lt"/>
              </a:rPr>
              <a:t> </a:t>
            </a:r>
            <a:r>
              <a:rPr lang="en-US" sz="2000" err="1">
                <a:latin typeface="+mj-lt"/>
              </a:rPr>
              <a:t>hình</a:t>
            </a:r>
            <a:r>
              <a:rPr lang="en-US" sz="2000">
                <a:latin typeface="+mj-lt"/>
              </a:rPr>
              <a:t> </a:t>
            </a:r>
            <a:r>
              <a:rPr lang="en-US" sz="2000" err="1">
                <a:latin typeface="+mj-lt"/>
              </a:rPr>
              <a:t>đạt</a:t>
            </a:r>
            <a:r>
              <a:rPr lang="en-US" sz="2000">
                <a:latin typeface="+mj-lt"/>
              </a:rPr>
              <a:t> </a:t>
            </a:r>
            <a:r>
              <a:rPr lang="en-US" sz="2000" err="1">
                <a:latin typeface="+mj-lt"/>
              </a:rPr>
              <a:t>được</a:t>
            </a:r>
            <a:br>
              <a:rPr lang="en-US" sz="2000">
                <a:latin typeface="+mj-lt"/>
              </a:rPr>
            </a:br>
            <a:endParaRPr lang="en-US" sz="2000">
              <a:latin typeface="+mj-lt"/>
            </a:endParaRPr>
          </a:p>
        </p:txBody>
      </p:sp>
      <p:sp>
        <p:nvSpPr>
          <p:cNvPr id="8" name="Freeform 12">
            <a:extLst>
              <a:ext uri="{FF2B5EF4-FFF2-40B4-BE49-F238E27FC236}">
                <a16:creationId xmlns:a16="http://schemas.microsoft.com/office/drawing/2014/main" id="{819330CC-EB49-8D60-68FF-DCFF4CA9725C}"/>
              </a:ext>
            </a:extLst>
          </p:cNvPr>
          <p:cNvSpPr/>
          <p:nvPr/>
        </p:nvSpPr>
        <p:spPr>
          <a:xfrm>
            <a:off x="1634996" y="2529389"/>
            <a:ext cx="3588008" cy="2085032"/>
          </a:xfrm>
          <a:custGeom>
            <a:avLst/>
            <a:gdLst/>
            <a:ahLst/>
            <a:cxnLst/>
            <a:rect l="l" t="t" r="r" b="b"/>
            <a:pathLst>
              <a:path w="5670996" h="3295479">
                <a:moveTo>
                  <a:pt x="0" y="0"/>
                </a:moveTo>
                <a:lnTo>
                  <a:pt x="5670995" y="0"/>
                </a:lnTo>
                <a:lnTo>
                  <a:pt x="5670995" y="3295479"/>
                </a:lnTo>
                <a:lnTo>
                  <a:pt x="0" y="3295479"/>
                </a:lnTo>
                <a:lnTo>
                  <a:pt x="0" y="0"/>
                </a:lnTo>
                <a:close/>
              </a:path>
            </a:pathLst>
          </a:custGeom>
          <a:blipFill>
            <a:blip r:embed="rId3"/>
            <a:stretch>
              <a:fillRect/>
            </a:stretch>
          </a:blipFill>
        </p:spPr>
        <p:txBody>
          <a:bodyPr/>
          <a:lstStyle/>
          <a:p>
            <a:endParaRPr lang="en-VN">
              <a:latin typeface="+mj-lt"/>
            </a:endParaRPr>
          </a:p>
        </p:txBody>
      </p:sp>
      <p:graphicFrame>
        <p:nvGraphicFramePr>
          <p:cNvPr id="2" name="Table 1">
            <a:extLst>
              <a:ext uri="{FF2B5EF4-FFF2-40B4-BE49-F238E27FC236}">
                <a16:creationId xmlns:a16="http://schemas.microsoft.com/office/drawing/2014/main" id="{7FCD17F9-E9D0-B8FE-6E7B-FECC8FCCA5E8}"/>
              </a:ext>
            </a:extLst>
          </p:cNvPr>
          <p:cNvGraphicFramePr>
            <a:graphicFrameLocks noGrp="1"/>
          </p:cNvGraphicFramePr>
          <p:nvPr/>
        </p:nvGraphicFramePr>
        <p:xfrm>
          <a:off x="1634996" y="1017725"/>
          <a:ext cx="3597275" cy="1306830"/>
        </p:xfrm>
        <a:graphic>
          <a:graphicData uri="http://schemas.openxmlformats.org/drawingml/2006/table">
            <a:tbl>
              <a:tblPr firstRow="1" firstCol="1" bandRow="1">
                <a:tableStyleId>{E64564BE-B5AF-47FE-99C9-588168A5C4E9}</a:tableStyleId>
              </a:tblPr>
              <a:tblGrid>
                <a:gridCol w="1797050">
                  <a:extLst>
                    <a:ext uri="{9D8B030D-6E8A-4147-A177-3AD203B41FA5}">
                      <a16:colId xmlns:a16="http://schemas.microsoft.com/office/drawing/2014/main" val="620398283"/>
                    </a:ext>
                  </a:extLst>
                </a:gridCol>
                <a:gridCol w="1800225">
                  <a:extLst>
                    <a:ext uri="{9D8B030D-6E8A-4147-A177-3AD203B41FA5}">
                      <a16:colId xmlns:a16="http://schemas.microsoft.com/office/drawing/2014/main" val="1644353677"/>
                    </a:ext>
                  </a:extLst>
                </a:gridCol>
              </a:tblGrid>
              <a:tr h="0">
                <a:tc>
                  <a:txBody>
                    <a:bodyPr/>
                    <a:lstStyle/>
                    <a:p>
                      <a:pPr>
                        <a:lnSpc>
                          <a:spcPct val="150000"/>
                        </a:lnSpc>
                      </a:pPr>
                      <a:r>
                        <a:rPr lang="en-US" sz="1300" b="1">
                          <a:effectLst/>
                        </a:rPr>
                        <a:t>Chỉ số</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300" b="1" err="1">
                          <a:effectLst/>
                        </a:rPr>
                        <a:t>Kết</a:t>
                      </a:r>
                      <a:r>
                        <a:rPr lang="en-US" sz="1300" b="1">
                          <a:effectLst/>
                        </a:rPr>
                        <a:t> </a:t>
                      </a:r>
                      <a:r>
                        <a:rPr lang="en-US" sz="1300" b="1" err="1">
                          <a:effectLst/>
                        </a:rPr>
                        <a:t>quả</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666932"/>
                  </a:ext>
                </a:extLst>
              </a:tr>
              <a:tr h="0">
                <a:tc>
                  <a:txBody>
                    <a:bodyPr/>
                    <a:lstStyle/>
                    <a:p>
                      <a:pPr>
                        <a:lnSpc>
                          <a:spcPct val="150000"/>
                        </a:lnSpc>
                      </a:pPr>
                      <a:r>
                        <a:rPr lang="en-US" sz="1300" b="1">
                          <a:effectLst/>
                        </a:rPr>
                        <a:t>Accuracy</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300">
                          <a:effectLst/>
                        </a:rPr>
                        <a:t>0.97</a:t>
                      </a:r>
                      <a:endParaRPr lang="en-V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54863650"/>
                  </a:ext>
                </a:extLst>
              </a:tr>
              <a:tr h="0">
                <a:tc>
                  <a:txBody>
                    <a:bodyPr/>
                    <a:lstStyle/>
                    <a:p>
                      <a:pPr>
                        <a:lnSpc>
                          <a:spcPct val="150000"/>
                        </a:lnSpc>
                      </a:pPr>
                      <a:r>
                        <a:rPr lang="en-US" sz="1300" b="1">
                          <a:effectLst/>
                        </a:rPr>
                        <a:t>Total time</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300">
                          <a:effectLst/>
                        </a:rPr>
                        <a:t>15112 </a:t>
                      </a:r>
                      <a:r>
                        <a:rPr lang="en-US" sz="1300" err="1">
                          <a:effectLst/>
                        </a:rPr>
                        <a:t>giây</a:t>
                      </a:r>
                      <a:endParaRPr lang="en-V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1969104"/>
                  </a:ext>
                </a:extLst>
              </a:tr>
              <a:tr h="0">
                <a:tc>
                  <a:txBody>
                    <a:bodyPr/>
                    <a:lstStyle/>
                    <a:p>
                      <a:pPr>
                        <a:lnSpc>
                          <a:spcPct val="150000"/>
                        </a:lnSpc>
                      </a:pPr>
                      <a:r>
                        <a:rPr lang="en-US" sz="1300" b="1">
                          <a:effectLst/>
                        </a:rPr>
                        <a:t>Roc </a:t>
                      </a:r>
                      <a:r>
                        <a:rPr lang="en-US" sz="1300" b="1" err="1">
                          <a:effectLst/>
                        </a:rPr>
                        <a:t>Auc</a:t>
                      </a:r>
                      <a:r>
                        <a:rPr lang="en-US" sz="1300" b="1">
                          <a:effectLst/>
                        </a:rPr>
                        <a:t> Score</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300">
                          <a:effectLst/>
                        </a:rPr>
                        <a:t>0.965</a:t>
                      </a:r>
                      <a:endParaRPr lang="en-V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6487149"/>
                  </a:ext>
                </a:extLst>
              </a:tr>
              <a:tr h="0">
                <a:tc>
                  <a:txBody>
                    <a:bodyPr/>
                    <a:lstStyle/>
                    <a:p>
                      <a:pPr>
                        <a:lnSpc>
                          <a:spcPct val="150000"/>
                        </a:lnSpc>
                      </a:pPr>
                      <a:r>
                        <a:rPr lang="en-US" sz="1300" b="1">
                          <a:effectLst/>
                        </a:rPr>
                        <a:t>Loss</a:t>
                      </a:r>
                      <a:endParaRPr lang="en-VN" sz="13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pPr>
                      <a:r>
                        <a:rPr lang="en-US" sz="1300">
                          <a:effectLst/>
                        </a:rPr>
                        <a:t>0.1703</a:t>
                      </a:r>
                      <a:endParaRPr lang="en-VN" sz="13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1062003"/>
                  </a:ext>
                </a:extLst>
              </a:tr>
            </a:tbl>
          </a:graphicData>
        </a:graphic>
      </p:graphicFrame>
    </p:spTree>
    <p:extLst>
      <p:ext uri="{BB962C8B-B14F-4D97-AF65-F5344CB8AC3E}">
        <p14:creationId xmlns:p14="http://schemas.microsoft.com/office/powerpoint/2010/main" val="3311546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err="1">
                <a:latin typeface="+mj-lt"/>
              </a:rPr>
              <a:t>Kết</a:t>
            </a:r>
            <a:r>
              <a:rPr lang="en-US" sz="2000">
                <a:latin typeface="+mj-lt"/>
              </a:rPr>
              <a:t> </a:t>
            </a:r>
            <a:r>
              <a:rPr lang="en-US" sz="2000" err="1">
                <a:latin typeface="+mj-lt"/>
              </a:rPr>
              <a:t>quả</a:t>
            </a:r>
            <a:r>
              <a:rPr lang="en-US" sz="2000">
                <a:latin typeface="+mj-lt"/>
              </a:rPr>
              <a:t> </a:t>
            </a:r>
            <a:r>
              <a:rPr lang="en-US" sz="2000" err="1">
                <a:latin typeface="+mj-lt"/>
              </a:rPr>
              <a:t>mô</a:t>
            </a:r>
            <a:r>
              <a:rPr lang="en-US" sz="2000">
                <a:latin typeface="+mj-lt"/>
              </a:rPr>
              <a:t> </a:t>
            </a:r>
            <a:r>
              <a:rPr lang="en-US" sz="2000" err="1">
                <a:latin typeface="+mj-lt"/>
              </a:rPr>
              <a:t>hình</a:t>
            </a:r>
            <a:r>
              <a:rPr lang="en-US" sz="2000">
                <a:latin typeface="+mj-lt"/>
              </a:rPr>
              <a:t> </a:t>
            </a:r>
            <a:r>
              <a:rPr lang="en-US" sz="2000" err="1">
                <a:latin typeface="+mj-lt"/>
              </a:rPr>
              <a:t>đạt</a:t>
            </a:r>
            <a:r>
              <a:rPr lang="en-US" sz="2000">
                <a:latin typeface="+mj-lt"/>
              </a:rPr>
              <a:t> </a:t>
            </a:r>
            <a:r>
              <a:rPr lang="en-US" sz="2000" err="1">
                <a:latin typeface="+mj-lt"/>
              </a:rPr>
              <a:t>được</a:t>
            </a:r>
            <a:br>
              <a:rPr lang="en-US" sz="2000">
                <a:latin typeface="+mj-lt"/>
              </a:rPr>
            </a:br>
            <a:endParaRPr lang="en-US" sz="2000">
              <a:latin typeface="+mj-lt"/>
            </a:endParaRPr>
          </a:p>
        </p:txBody>
      </p:sp>
      <p:sp>
        <p:nvSpPr>
          <p:cNvPr id="3" name="Freeform 13">
            <a:extLst>
              <a:ext uri="{FF2B5EF4-FFF2-40B4-BE49-F238E27FC236}">
                <a16:creationId xmlns:a16="http://schemas.microsoft.com/office/drawing/2014/main" id="{C0572603-A5DB-863B-9C00-B60337D7BEDF}"/>
              </a:ext>
            </a:extLst>
          </p:cNvPr>
          <p:cNvSpPr/>
          <p:nvPr/>
        </p:nvSpPr>
        <p:spPr>
          <a:xfrm>
            <a:off x="1054821" y="932436"/>
            <a:ext cx="5252700" cy="3626864"/>
          </a:xfrm>
          <a:custGeom>
            <a:avLst/>
            <a:gdLst/>
            <a:ahLst/>
            <a:cxnLst/>
            <a:rect l="l" t="t" r="r" b="b"/>
            <a:pathLst>
              <a:path w="7504975" h="5182006">
                <a:moveTo>
                  <a:pt x="0" y="0"/>
                </a:moveTo>
                <a:lnTo>
                  <a:pt x="7504974" y="0"/>
                </a:lnTo>
                <a:lnTo>
                  <a:pt x="7504974" y="5182006"/>
                </a:lnTo>
                <a:lnTo>
                  <a:pt x="0" y="5182006"/>
                </a:lnTo>
                <a:lnTo>
                  <a:pt x="0" y="0"/>
                </a:lnTo>
                <a:close/>
              </a:path>
            </a:pathLst>
          </a:custGeom>
          <a:blipFill>
            <a:blip r:embed="rId3"/>
            <a:stretch>
              <a:fillRect/>
            </a:stretch>
          </a:blipFill>
        </p:spPr>
      </p:sp>
    </p:spTree>
    <p:extLst>
      <p:ext uri="{BB962C8B-B14F-4D97-AF65-F5344CB8AC3E}">
        <p14:creationId xmlns:p14="http://schemas.microsoft.com/office/powerpoint/2010/main" val="822619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title"/>
          </p:nvPr>
        </p:nvSpPr>
        <p:spPr>
          <a:xfrm>
            <a:off x="534919" y="2429887"/>
            <a:ext cx="3217500" cy="1256161"/>
          </a:xfrm>
          <a:prstGeom prst="rect">
            <a:avLst/>
          </a:prstGeom>
        </p:spPr>
        <p:txBody>
          <a:bodyPr spcFirstLastPara="1" wrap="square" lIns="68569" tIns="68569" rIns="68569" bIns="68569" anchor="b" anchorCtr="0">
            <a:noAutofit/>
          </a:bodyPr>
          <a:lstStyle/>
          <a:p>
            <a:pPr marL="0" indent="0"/>
            <a:r>
              <a:rPr lang="en-US" err="1">
                <a:latin typeface="+mj-lt"/>
              </a:rPr>
              <a:t>Triển</a:t>
            </a:r>
            <a:r>
              <a:rPr lang="en-US">
                <a:latin typeface="+mj-lt"/>
              </a:rPr>
              <a:t> </a:t>
            </a:r>
            <a:r>
              <a:rPr lang="en-US" err="1">
                <a:latin typeface="+mj-lt"/>
              </a:rPr>
              <a:t>khai</a:t>
            </a:r>
            <a:r>
              <a:rPr lang="en-US">
                <a:latin typeface="+mj-lt"/>
              </a:rPr>
              <a:t> </a:t>
            </a:r>
            <a:r>
              <a:rPr lang="en-US" err="1">
                <a:latin typeface="+mj-lt"/>
              </a:rPr>
              <a:t>ứng</a:t>
            </a:r>
            <a:r>
              <a:rPr lang="en-US">
                <a:latin typeface="+mj-lt"/>
              </a:rPr>
              <a:t> </a:t>
            </a:r>
            <a:r>
              <a:rPr lang="en-US" err="1">
                <a:latin typeface="+mj-lt"/>
              </a:rPr>
              <a:t>dụng</a:t>
            </a:r>
            <a:endParaRPr lang="en-US">
              <a:latin typeface="+mj-lt"/>
            </a:endParaRPr>
          </a:p>
        </p:txBody>
      </p:sp>
      <p:sp>
        <p:nvSpPr>
          <p:cNvPr id="531" name="Google Shape;531;p37"/>
          <p:cNvSpPr txBox="1">
            <a:spLocks noGrp="1"/>
          </p:cNvSpPr>
          <p:nvPr>
            <p:ph type="title" idx="2"/>
          </p:nvPr>
        </p:nvSpPr>
        <p:spPr>
          <a:xfrm>
            <a:off x="534919"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05</a:t>
            </a:r>
            <a:endParaRPr>
              <a:latin typeface="+mj-lt"/>
            </a:endParaRPr>
          </a:p>
        </p:txBody>
      </p:sp>
      <p:grpSp>
        <p:nvGrpSpPr>
          <p:cNvPr id="533" name="Google Shape;533;p37"/>
          <p:cNvGrpSpPr/>
          <p:nvPr/>
        </p:nvGrpSpPr>
        <p:grpSpPr>
          <a:xfrm>
            <a:off x="710288" y="3907800"/>
            <a:ext cx="522675" cy="67950"/>
            <a:chOff x="821600" y="4429350"/>
            <a:chExt cx="696900" cy="90600"/>
          </a:xfrm>
        </p:grpSpPr>
        <p:sp>
          <p:nvSpPr>
            <p:cNvPr id="534" name="Google Shape;534;p37"/>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5" name="Google Shape;535;p37"/>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6" name="Google Shape;536;p37"/>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7" name="Google Shape;537;p37"/>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538" name="Google Shape;538;p37"/>
          <p:cNvGrpSpPr/>
          <p:nvPr/>
        </p:nvGrpSpPr>
        <p:grpSpPr>
          <a:xfrm>
            <a:off x="1120391" y="4038137"/>
            <a:ext cx="160839" cy="247086"/>
            <a:chOff x="4633900" y="4206325"/>
            <a:chExt cx="331200" cy="508800"/>
          </a:xfrm>
        </p:grpSpPr>
        <p:sp>
          <p:nvSpPr>
            <p:cNvPr id="539" name="Google Shape;539;p37"/>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540" name="Google Shape;540;p37"/>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541" name="Google Shape;541;p37"/>
            <p:cNvCxnSpPr>
              <a:stCxn id="539"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826743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a:xfrm>
            <a:off x="271822" y="199436"/>
            <a:ext cx="5778000" cy="572700"/>
          </a:xfrm>
        </p:spPr>
        <p:txBody>
          <a:bodyPr/>
          <a:lstStyle/>
          <a:p>
            <a:r>
              <a:rPr lang="en-US" sz="2400" err="1">
                <a:latin typeface="+mj-lt"/>
              </a:rPr>
              <a:t>Xây</a:t>
            </a:r>
            <a:r>
              <a:rPr lang="en-US" sz="2400">
                <a:latin typeface="+mj-lt"/>
              </a:rPr>
              <a:t> </a:t>
            </a:r>
            <a:r>
              <a:rPr lang="en-US" sz="2400" err="1">
                <a:latin typeface="+mj-lt"/>
              </a:rPr>
              <a:t>dựng</a:t>
            </a:r>
            <a:r>
              <a:rPr lang="en-US" sz="2400">
                <a:latin typeface="+mj-lt"/>
              </a:rPr>
              <a:t> API</a:t>
            </a:r>
          </a:p>
        </p:txBody>
      </p:sp>
      <p:sp>
        <p:nvSpPr>
          <p:cNvPr id="5" name="Freeform 11">
            <a:extLst>
              <a:ext uri="{FF2B5EF4-FFF2-40B4-BE49-F238E27FC236}">
                <a16:creationId xmlns:a16="http://schemas.microsoft.com/office/drawing/2014/main" id="{3A26F2B4-FD02-BEE5-615B-2F659AE41CA0}"/>
              </a:ext>
            </a:extLst>
          </p:cNvPr>
          <p:cNvSpPr/>
          <p:nvPr/>
        </p:nvSpPr>
        <p:spPr>
          <a:xfrm>
            <a:off x="616355" y="1654555"/>
            <a:ext cx="1006745" cy="1101364"/>
          </a:xfrm>
          <a:custGeom>
            <a:avLst/>
            <a:gdLst/>
            <a:ahLst/>
            <a:cxnLst/>
            <a:rect l="l" t="t" r="r" b="b"/>
            <a:pathLst>
              <a:path w="1687428" h="1846021">
                <a:moveTo>
                  <a:pt x="0" y="0"/>
                </a:moveTo>
                <a:lnTo>
                  <a:pt x="1687428" y="0"/>
                </a:lnTo>
                <a:lnTo>
                  <a:pt x="1687428" y="1846021"/>
                </a:lnTo>
                <a:lnTo>
                  <a:pt x="0" y="1846021"/>
                </a:lnTo>
                <a:lnTo>
                  <a:pt x="0" y="0"/>
                </a:lnTo>
                <a:close/>
              </a:path>
            </a:pathLst>
          </a:custGeom>
          <a:blipFill>
            <a:blip r:embed="rId3"/>
            <a:stretch>
              <a:fillRect/>
            </a:stretch>
          </a:blipFill>
        </p:spPr>
      </p:sp>
      <p:sp>
        <p:nvSpPr>
          <p:cNvPr id="6" name="Freeform 12">
            <a:extLst>
              <a:ext uri="{FF2B5EF4-FFF2-40B4-BE49-F238E27FC236}">
                <a16:creationId xmlns:a16="http://schemas.microsoft.com/office/drawing/2014/main" id="{20A0F687-30A2-02F8-9A66-D305B9951905}"/>
              </a:ext>
            </a:extLst>
          </p:cNvPr>
          <p:cNvSpPr/>
          <p:nvPr/>
        </p:nvSpPr>
        <p:spPr>
          <a:xfrm>
            <a:off x="445558" y="3639587"/>
            <a:ext cx="1723045" cy="761012"/>
          </a:xfrm>
          <a:custGeom>
            <a:avLst/>
            <a:gdLst/>
            <a:ahLst/>
            <a:cxnLst/>
            <a:rect l="l" t="t" r="r" b="b"/>
            <a:pathLst>
              <a:path w="2888035" h="1275549">
                <a:moveTo>
                  <a:pt x="0" y="0"/>
                </a:moveTo>
                <a:lnTo>
                  <a:pt x="2888035" y="0"/>
                </a:lnTo>
                <a:lnTo>
                  <a:pt x="2888035" y="1275549"/>
                </a:lnTo>
                <a:lnTo>
                  <a:pt x="0" y="1275549"/>
                </a:lnTo>
                <a:lnTo>
                  <a:pt x="0" y="0"/>
                </a:lnTo>
                <a:close/>
              </a:path>
            </a:pathLst>
          </a:custGeom>
          <a:blipFill>
            <a:blip r:embed="rId4"/>
            <a:stretch>
              <a:fillRect/>
            </a:stretch>
          </a:blipFill>
        </p:spPr>
      </p:sp>
      <p:sp>
        <p:nvSpPr>
          <p:cNvPr id="7" name="Freeform 13">
            <a:extLst>
              <a:ext uri="{FF2B5EF4-FFF2-40B4-BE49-F238E27FC236}">
                <a16:creationId xmlns:a16="http://schemas.microsoft.com/office/drawing/2014/main" id="{F1D6EBE7-CB2C-2C29-D968-C303E3CE8D06}"/>
              </a:ext>
            </a:extLst>
          </p:cNvPr>
          <p:cNvSpPr/>
          <p:nvPr/>
        </p:nvSpPr>
        <p:spPr>
          <a:xfrm>
            <a:off x="932375" y="2837588"/>
            <a:ext cx="374706" cy="374706"/>
          </a:xfrm>
          <a:custGeom>
            <a:avLst/>
            <a:gdLst/>
            <a:ahLst/>
            <a:cxnLst/>
            <a:rect l="l" t="t" r="r" b="b"/>
            <a:pathLst>
              <a:path w="628053" h="628053">
                <a:moveTo>
                  <a:pt x="0" y="0"/>
                </a:moveTo>
                <a:lnTo>
                  <a:pt x="628053" y="0"/>
                </a:lnTo>
                <a:lnTo>
                  <a:pt x="628053" y="628053"/>
                </a:lnTo>
                <a:lnTo>
                  <a:pt x="0" y="628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14">
            <a:extLst>
              <a:ext uri="{FF2B5EF4-FFF2-40B4-BE49-F238E27FC236}">
                <a16:creationId xmlns:a16="http://schemas.microsoft.com/office/drawing/2014/main" id="{86E96F54-D977-44B5-4B01-8A88AD6795CC}"/>
              </a:ext>
            </a:extLst>
          </p:cNvPr>
          <p:cNvSpPr/>
          <p:nvPr/>
        </p:nvSpPr>
        <p:spPr>
          <a:xfrm>
            <a:off x="3652750" y="1272132"/>
            <a:ext cx="2346054" cy="2136731"/>
          </a:xfrm>
          <a:custGeom>
            <a:avLst/>
            <a:gdLst/>
            <a:ahLst/>
            <a:cxnLst/>
            <a:rect l="l" t="t" r="r" b="b"/>
            <a:pathLst>
              <a:path w="3932274" h="3581422">
                <a:moveTo>
                  <a:pt x="0" y="0"/>
                </a:moveTo>
                <a:lnTo>
                  <a:pt x="3932274" y="0"/>
                </a:lnTo>
                <a:lnTo>
                  <a:pt x="3932274" y="3581422"/>
                </a:lnTo>
                <a:lnTo>
                  <a:pt x="0" y="3581422"/>
                </a:lnTo>
                <a:lnTo>
                  <a:pt x="0" y="0"/>
                </a:lnTo>
                <a:close/>
              </a:path>
            </a:pathLst>
          </a:custGeom>
          <a:blipFill>
            <a:blip r:embed="rId7"/>
            <a:stretch>
              <a:fillRect/>
            </a:stretch>
          </a:blipFill>
        </p:spPr>
      </p:sp>
      <p:sp>
        <p:nvSpPr>
          <p:cNvPr id="10" name="Freeform 15">
            <a:extLst>
              <a:ext uri="{FF2B5EF4-FFF2-40B4-BE49-F238E27FC236}">
                <a16:creationId xmlns:a16="http://schemas.microsoft.com/office/drawing/2014/main" id="{811C9FBA-4F62-9138-F36C-9A9BF6E9AA46}"/>
              </a:ext>
            </a:extLst>
          </p:cNvPr>
          <p:cNvSpPr/>
          <p:nvPr/>
        </p:nvSpPr>
        <p:spPr>
          <a:xfrm>
            <a:off x="3304786" y="3182033"/>
            <a:ext cx="2400230" cy="1439469"/>
          </a:xfrm>
          <a:custGeom>
            <a:avLst/>
            <a:gdLst/>
            <a:ahLst/>
            <a:cxnLst/>
            <a:rect l="l" t="t" r="r" b="b"/>
            <a:pathLst>
              <a:path w="4023080" h="2412726">
                <a:moveTo>
                  <a:pt x="0" y="0"/>
                </a:moveTo>
                <a:lnTo>
                  <a:pt x="4023080" y="0"/>
                </a:lnTo>
                <a:lnTo>
                  <a:pt x="4023080" y="2412726"/>
                </a:lnTo>
                <a:lnTo>
                  <a:pt x="0" y="2412726"/>
                </a:lnTo>
                <a:lnTo>
                  <a:pt x="0" y="0"/>
                </a:lnTo>
                <a:close/>
              </a:path>
            </a:pathLst>
          </a:custGeom>
          <a:blipFill>
            <a:blip r:embed="rId8"/>
            <a:stretch>
              <a:fillRect/>
            </a:stretch>
          </a:blipFill>
        </p:spPr>
      </p:sp>
      <p:sp>
        <p:nvSpPr>
          <p:cNvPr id="11" name="TextBox 16">
            <a:extLst>
              <a:ext uri="{FF2B5EF4-FFF2-40B4-BE49-F238E27FC236}">
                <a16:creationId xmlns:a16="http://schemas.microsoft.com/office/drawing/2014/main" id="{6A9F9286-FCA1-4908-B994-AC881B1FC248}"/>
              </a:ext>
            </a:extLst>
          </p:cNvPr>
          <p:cNvSpPr txBox="1"/>
          <p:nvPr/>
        </p:nvSpPr>
        <p:spPr>
          <a:xfrm>
            <a:off x="399644" y="937616"/>
            <a:ext cx="1868068" cy="323486"/>
          </a:xfrm>
          <a:prstGeom prst="rect">
            <a:avLst/>
          </a:prstGeom>
        </p:spPr>
        <p:txBody>
          <a:bodyPr wrap="square" lIns="0" tIns="0" rIns="0" bIns="0" rtlCol="0" anchor="t">
            <a:spAutoFit/>
          </a:bodyPr>
          <a:lstStyle/>
          <a:p>
            <a:pPr>
              <a:lnSpc>
                <a:spcPts val="2799"/>
              </a:lnSpc>
            </a:pPr>
            <a:r>
              <a:rPr lang="en-US" sz="1600" err="1">
                <a:solidFill>
                  <a:srgbClr val="191919"/>
                </a:solidFill>
                <a:latin typeface="+mj-lt"/>
              </a:rPr>
              <a:t>Công</a:t>
            </a:r>
            <a:r>
              <a:rPr lang="en-US" sz="1600">
                <a:solidFill>
                  <a:srgbClr val="191919"/>
                </a:solidFill>
                <a:latin typeface="+mj-lt"/>
              </a:rPr>
              <a:t> </a:t>
            </a:r>
            <a:r>
              <a:rPr lang="en-US" sz="1600" err="1">
                <a:solidFill>
                  <a:srgbClr val="191919"/>
                </a:solidFill>
                <a:latin typeface="+mj-lt"/>
              </a:rPr>
              <a:t>nghệ</a:t>
            </a:r>
            <a:r>
              <a:rPr lang="en-US" sz="1600">
                <a:solidFill>
                  <a:srgbClr val="191919"/>
                </a:solidFill>
                <a:latin typeface="+mj-lt"/>
              </a:rPr>
              <a:t> </a:t>
            </a:r>
            <a:r>
              <a:rPr lang="en-US" sz="1600" err="1">
                <a:solidFill>
                  <a:srgbClr val="191919"/>
                </a:solidFill>
                <a:latin typeface="+mj-lt"/>
              </a:rPr>
              <a:t>sử</a:t>
            </a:r>
            <a:r>
              <a:rPr lang="en-US" sz="1600">
                <a:solidFill>
                  <a:srgbClr val="191919"/>
                </a:solidFill>
                <a:latin typeface="+mj-lt"/>
              </a:rPr>
              <a:t> </a:t>
            </a:r>
            <a:r>
              <a:rPr lang="en-US" sz="1600" err="1">
                <a:solidFill>
                  <a:srgbClr val="191919"/>
                </a:solidFill>
                <a:latin typeface="+mj-lt"/>
              </a:rPr>
              <a:t>dụng</a:t>
            </a:r>
            <a:endParaRPr lang="en-US" sz="1600">
              <a:solidFill>
                <a:srgbClr val="191919"/>
              </a:solidFill>
              <a:latin typeface="+mj-lt"/>
            </a:endParaRPr>
          </a:p>
        </p:txBody>
      </p:sp>
      <p:sp>
        <p:nvSpPr>
          <p:cNvPr id="12" name="TextBox 17">
            <a:extLst>
              <a:ext uri="{FF2B5EF4-FFF2-40B4-BE49-F238E27FC236}">
                <a16:creationId xmlns:a16="http://schemas.microsoft.com/office/drawing/2014/main" id="{0B49A22E-6D70-0310-B179-CD2600B36027}"/>
              </a:ext>
            </a:extLst>
          </p:cNvPr>
          <p:cNvSpPr txBox="1"/>
          <p:nvPr/>
        </p:nvSpPr>
        <p:spPr>
          <a:xfrm>
            <a:off x="399643" y="1249401"/>
            <a:ext cx="1723045" cy="323486"/>
          </a:xfrm>
          <a:prstGeom prst="rect">
            <a:avLst/>
          </a:prstGeom>
        </p:spPr>
        <p:txBody>
          <a:bodyPr wrap="square" lIns="0" tIns="0" rIns="0" bIns="0" rtlCol="0" anchor="t">
            <a:spAutoFit/>
          </a:bodyPr>
          <a:lstStyle/>
          <a:p>
            <a:pPr>
              <a:lnSpc>
                <a:spcPts val="2799"/>
              </a:lnSpc>
            </a:pPr>
            <a:r>
              <a:rPr lang="en-US" sz="1600" err="1">
                <a:solidFill>
                  <a:srgbClr val="191919"/>
                </a:solidFill>
                <a:latin typeface="+mj-lt"/>
              </a:rPr>
              <a:t>Ngôn</a:t>
            </a:r>
            <a:r>
              <a:rPr lang="en-US" sz="1600">
                <a:solidFill>
                  <a:srgbClr val="191919"/>
                </a:solidFill>
                <a:latin typeface="+mj-lt"/>
              </a:rPr>
              <a:t> </a:t>
            </a:r>
            <a:r>
              <a:rPr lang="en-US" sz="1600" err="1">
                <a:solidFill>
                  <a:srgbClr val="191919"/>
                </a:solidFill>
                <a:latin typeface="+mj-lt"/>
              </a:rPr>
              <a:t>ngữ</a:t>
            </a:r>
            <a:r>
              <a:rPr lang="en-US" sz="1600">
                <a:solidFill>
                  <a:srgbClr val="191919"/>
                </a:solidFill>
                <a:latin typeface="+mj-lt"/>
              </a:rPr>
              <a:t> Python</a:t>
            </a:r>
          </a:p>
        </p:txBody>
      </p:sp>
      <p:sp>
        <p:nvSpPr>
          <p:cNvPr id="17" name="TextBox 18">
            <a:extLst>
              <a:ext uri="{FF2B5EF4-FFF2-40B4-BE49-F238E27FC236}">
                <a16:creationId xmlns:a16="http://schemas.microsoft.com/office/drawing/2014/main" id="{B0EC37F7-6876-9643-7228-22A535E5D41F}"/>
              </a:ext>
            </a:extLst>
          </p:cNvPr>
          <p:cNvSpPr txBox="1"/>
          <p:nvPr/>
        </p:nvSpPr>
        <p:spPr>
          <a:xfrm>
            <a:off x="3174437" y="942962"/>
            <a:ext cx="1144356" cy="327654"/>
          </a:xfrm>
          <a:prstGeom prst="rect">
            <a:avLst/>
          </a:prstGeom>
        </p:spPr>
        <p:txBody>
          <a:bodyPr lIns="0" tIns="0" rIns="0" bIns="0" rtlCol="0" anchor="t">
            <a:spAutoFit/>
          </a:bodyPr>
          <a:lstStyle/>
          <a:p>
            <a:pPr>
              <a:lnSpc>
                <a:spcPts val="2799"/>
              </a:lnSpc>
            </a:pPr>
            <a:r>
              <a:rPr lang="en-US" sz="1600" err="1">
                <a:solidFill>
                  <a:srgbClr val="191919"/>
                </a:solidFill>
                <a:latin typeface="+mj-lt"/>
              </a:rPr>
              <a:t>Kết</a:t>
            </a:r>
            <a:r>
              <a:rPr lang="en-US" sz="1600">
                <a:solidFill>
                  <a:srgbClr val="191919"/>
                </a:solidFill>
                <a:latin typeface="+mj-lt"/>
              </a:rPr>
              <a:t> </a:t>
            </a:r>
            <a:r>
              <a:rPr lang="en-US" sz="1600" err="1">
                <a:solidFill>
                  <a:srgbClr val="191919"/>
                </a:solidFill>
                <a:latin typeface="+mj-lt"/>
              </a:rPr>
              <a:t>quả</a:t>
            </a:r>
            <a:endParaRPr lang="en-US" sz="1600">
              <a:solidFill>
                <a:srgbClr val="191919"/>
              </a:solidFill>
              <a:latin typeface="+mj-lt"/>
            </a:endParaRPr>
          </a:p>
        </p:txBody>
      </p:sp>
    </p:spTree>
    <p:extLst>
      <p:ext uri="{BB962C8B-B14F-4D97-AF65-F5344CB8AC3E}">
        <p14:creationId xmlns:p14="http://schemas.microsoft.com/office/powerpoint/2010/main" val="338869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a:xfrm>
            <a:off x="271822" y="199436"/>
            <a:ext cx="5778000" cy="572700"/>
          </a:xfrm>
        </p:spPr>
        <p:txBody>
          <a:bodyPr/>
          <a:lstStyle/>
          <a:p>
            <a:r>
              <a:rPr lang="en-US" sz="2400" err="1">
                <a:latin typeface="+mj-lt"/>
              </a:rPr>
              <a:t>Xây</a:t>
            </a:r>
            <a:r>
              <a:rPr lang="en-US" sz="2400">
                <a:latin typeface="+mj-lt"/>
              </a:rPr>
              <a:t> </a:t>
            </a:r>
            <a:r>
              <a:rPr lang="en-US" sz="2400" err="1">
                <a:latin typeface="+mj-lt"/>
              </a:rPr>
              <a:t>dựng</a:t>
            </a:r>
            <a:r>
              <a:rPr lang="en-US" sz="2400">
                <a:latin typeface="+mj-lt"/>
              </a:rPr>
              <a:t> Chrome extension</a:t>
            </a:r>
          </a:p>
        </p:txBody>
      </p:sp>
      <p:sp>
        <p:nvSpPr>
          <p:cNvPr id="2" name="Freeform 11">
            <a:extLst>
              <a:ext uri="{FF2B5EF4-FFF2-40B4-BE49-F238E27FC236}">
                <a16:creationId xmlns:a16="http://schemas.microsoft.com/office/drawing/2014/main" id="{7DD0A415-8E61-E533-3316-6657303201F1}"/>
              </a:ext>
            </a:extLst>
          </p:cNvPr>
          <p:cNvSpPr/>
          <p:nvPr/>
        </p:nvSpPr>
        <p:spPr>
          <a:xfrm>
            <a:off x="298491" y="1385572"/>
            <a:ext cx="1719629" cy="953677"/>
          </a:xfrm>
          <a:custGeom>
            <a:avLst/>
            <a:gdLst/>
            <a:ahLst/>
            <a:cxnLst/>
            <a:rect l="l" t="t" r="r" b="b"/>
            <a:pathLst>
              <a:path w="2841256" h="1575713">
                <a:moveTo>
                  <a:pt x="0" y="0"/>
                </a:moveTo>
                <a:lnTo>
                  <a:pt x="2841256" y="0"/>
                </a:lnTo>
                <a:lnTo>
                  <a:pt x="2841256" y="1575713"/>
                </a:lnTo>
                <a:lnTo>
                  <a:pt x="0" y="1575713"/>
                </a:lnTo>
                <a:lnTo>
                  <a:pt x="0" y="0"/>
                </a:lnTo>
                <a:close/>
              </a:path>
            </a:pathLst>
          </a:custGeom>
          <a:blipFill>
            <a:blip r:embed="rId3"/>
            <a:stretch>
              <a:fillRect/>
            </a:stretch>
          </a:blipFill>
        </p:spPr>
      </p:sp>
      <p:sp>
        <p:nvSpPr>
          <p:cNvPr id="4" name="Freeform 12">
            <a:extLst>
              <a:ext uri="{FF2B5EF4-FFF2-40B4-BE49-F238E27FC236}">
                <a16:creationId xmlns:a16="http://schemas.microsoft.com/office/drawing/2014/main" id="{D0A839ED-FBB2-9A1A-04DD-B93A866BE5E2}"/>
              </a:ext>
            </a:extLst>
          </p:cNvPr>
          <p:cNvSpPr/>
          <p:nvPr/>
        </p:nvSpPr>
        <p:spPr>
          <a:xfrm>
            <a:off x="970379" y="2519930"/>
            <a:ext cx="375854" cy="375854"/>
          </a:xfrm>
          <a:custGeom>
            <a:avLst/>
            <a:gdLst/>
            <a:ahLst/>
            <a:cxnLst/>
            <a:rect l="l" t="t" r="r" b="b"/>
            <a:pathLst>
              <a:path w="621004" h="621004">
                <a:moveTo>
                  <a:pt x="0" y="0"/>
                </a:moveTo>
                <a:lnTo>
                  <a:pt x="621004" y="0"/>
                </a:lnTo>
                <a:lnTo>
                  <a:pt x="621004" y="621004"/>
                </a:lnTo>
                <a:lnTo>
                  <a:pt x="0" y="621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13">
            <a:extLst>
              <a:ext uri="{FF2B5EF4-FFF2-40B4-BE49-F238E27FC236}">
                <a16:creationId xmlns:a16="http://schemas.microsoft.com/office/drawing/2014/main" id="{295C2862-84E0-DF07-0ECA-4A4AD47AFA64}"/>
              </a:ext>
            </a:extLst>
          </p:cNvPr>
          <p:cNvSpPr/>
          <p:nvPr/>
        </p:nvSpPr>
        <p:spPr>
          <a:xfrm>
            <a:off x="226080" y="3132143"/>
            <a:ext cx="2597789" cy="517914"/>
          </a:xfrm>
          <a:custGeom>
            <a:avLst/>
            <a:gdLst/>
            <a:ahLst/>
            <a:cxnLst/>
            <a:rect l="l" t="t" r="r" b="b"/>
            <a:pathLst>
              <a:path w="4292196" h="855723">
                <a:moveTo>
                  <a:pt x="0" y="0"/>
                </a:moveTo>
                <a:lnTo>
                  <a:pt x="4292196" y="0"/>
                </a:lnTo>
                <a:lnTo>
                  <a:pt x="4292196" y="855723"/>
                </a:lnTo>
                <a:lnTo>
                  <a:pt x="0" y="855723"/>
                </a:lnTo>
                <a:lnTo>
                  <a:pt x="0" y="0"/>
                </a:lnTo>
                <a:close/>
              </a:path>
            </a:pathLst>
          </a:custGeom>
          <a:blipFill>
            <a:blip r:embed="rId6"/>
            <a:stretch>
              <a:fillRect/>
            </a:stretch>
          </a:blipFill>
        </p:spPr>
      </p:sp>
      <p:sp>
        <p:nvSpPr>
          <p:cNvPr id="13" name="Freeform 16">
            <a:extLst>
              <a:ext uri="{FF2B5EF4-FFF2-40B4-BE49-F238E27FC236}">
                <a16:creationId xmlns:a16="http://schemas.microsoft.com/office/drawing/2014/main" id="{1F8A0298-0CE2-1E87-8CB1-6C3E0D671A3B}"/>
              </a:ext>
            </a:extLst>
          </p:cNvPr>
          <p:cNvSpPr/>
          <p:nvPr/>
        </p:nvSpPr>
        <p:spPr>
          <a:xfrm>
            <a:off x="2969776" y="4141027"/>
            <a:ext cx="2936261" cy="409202"/>
          </a:xfrm>
          <a:custGeom>
            <a:avLst/>
            <a:gdLst/>
            <a:ahLst/>
            <a:cxnLst/>
            <a:rect l="l" t="t" r="r" b="b"/>
            <a:pathLst>
              <a:path w="4851435" h="676104">
                <a:moveTo>
                  <a:pt x="0" y="0"/>
                </a:moveTo>
                <a:lnTo>
                  <a:pt x="4851435" y="0"/>
                </a:lnTo>
                <a:lnTo>
                  <a:pt x="4851435" y="676104"/>
                </a:lnTo>
                <a:lnTo>
                  <a:pt x="0" y="676104"/>
                </a:lnTo>
                <a:lnTo>
                  <a:pt x="0" y="0"/>
                </a:lnTo>
                <a:close/>
              </a:path>
            </a:pathLst>
          </a:custGeom>
          <a:blipFill>
            <a:blip r:embed="rId7"/>
            <a:stretch>
              <a:fillRect/>
            </a:stretch>
          </a:blipFill>
        </p:spPr>
      </p:sp>
      <p:sp>
        <p:nvSpPr>
          <p:cNvPr id="14" name="TextBox 17">
            <a:extLst>
              <a:ext uri="{FF2B5EF4-FFF2-40B4-BE49-F238E27FC236}">
                <a16:creationId xmlns:a16="http://schemas.microsoft.com/office/drawing/2014/main" id="{9C7890C3-B40F-7AE4-3CC9-7CBEC82785DA}"/>
              </a:ext>
            </a:extLst>
          </p:cNvPr>
          <p:cNvSpPr txBox="1"/>
          <p:nvPr/>
        </p:nvSpPr>
        <p:spPr>
          <a:xfrm>
            <a:off x="226080" y="920862"/>
            <a:ext cx="2597789" cy="315984"/>
          </a:xfrm>
          <a:prstGeom prst="rect">
            <a:avLst/>
          </a:prstGeom>
        </p:spPr>
        <p:txBody>
          <a:bodyPr wrap="square" lIns="0" tIns="0" rIns="0" bIns="0" rtlCol="0" anchor="t">
            <a:spAutoFit/>
          </a:bodyPr>
          <a:lstStyle/>
          <a:p>
            <a:pPr>
              <a:lnSpc>
                <a:spcPts val="2800"/>
              </a:lnSpc>
            </a:pPr>
            <a:r>
              <a:rPr lang="en-US" sz="1600" err="1">
                <a:solidFill>
                  <a:srgbClr val="191919"/>
                </a:solidFill>
                <a:latin typeface="+mj-lt"/>
              </a:rPr>
              <a:t>Công</a:t>
            </a:r>
            <a:r>
              <a:rPr lang="en-US" sz="1600">
                <a:solidFill>
                  <a:srgbClr val="191919"/>
                </a:solidFill>
                <a:latin typeface="+mj-lt"/>
              </a:rPr>
              <a:t> </a:t>
            </a:r>
            <a:r>
              <a:rPr lang="en-US" sz="1600" err="1">
                <a:solidFill>
                  <a:srgbClr val="191919"/>
                </a:solidFill>
                <a:latin typeface="+mj-lt"/>
              </a:rPr>
              <a:t>nghệ</a:t>
            </a:r>
            <a:r>
              <a:rPr lang="en-US" sz="1600">
                <a:solidFill>
                  <a:srgbClr val="191919"/>
                </a:solidFill>
                <a:latin typeface="+mj-lt"/>
              </a:rPr>
              <a:t> </a:t>
            </a:r>
            <a:r>
              <a:rPr lang="en-US" sz="1600" err="1">
                <a:solidFill>
                  <a:srgbClr val="191919"/>
                </a:solidFill>
                <a:latin typeface="+mj-lt"/>
              </a:rPr>
              <a:t>sử</a:t>
            </a:r>
            <a:r>
              <a:rPr lang="en-US" sz="1600">
                <a:solidFill>
                  <a:srgbClr val="191919"/>
                </a:solidFill>
                <a:latin typeface="+mj-lt"/>
              </a:rPr>
              <a:t> </a:t>
            </a:r>
            <a:r>
              <a:rPr lang="en-US" sz="1600" err="1">
                <a:solidFill>
                  <a:srgbClr val="191919"/>
                </a:solidFill>
                <a:latin typeface="+mj-lt"/>
              </a:rPr>
              <a:t>dụng</a:t>
            </a:r>
            <a:endParaRPr lang="en-US" sz="1600">
              <a:solidFill>
                <a:srgbClr val="191919"/>
              </a:solidFill>
              <a:latin typeface="+mj-lt"/>
            </a:endParaRPr>
          </a:p>
        </p:txBody>
      </p:sp>
      <p:sp>
        <p:nvSpPr>
          <p:cNvPr id="15" name="TextBox 18">
            <a:extLst>
              <a:ext uri="{FF2B5EF4-FFF2-40B4-BE49-F238E27FC236}">
                <a16:creationId xmlns:a16="http://schemas.microsoft.com/office/drawing/2014/main" id="{F677654D-409A-44E8-378D-FBD9435798C8}"/>
              </a:ext>
            </a:extLst>
          </p:cNvPr>
          <p:cNvSpPr txBox="1"/>
          <p:nvPr/>
        </p:nvSpPr>
        <p:spPr>
          <a:xfrm>
            <a:off x="3040861" y="914346"/>
            <a:ext cx="1147862" cy="315984"/>
          </a:xfrm>
          <a:prstGeom prst="rect">
            <a:avLst/>
          </a:prstGeom>
        </p:spPr>
        <p:txBody>
          <a:bodyPr lIns="0" tIns="0" rIns="0" bIns="0" rtlCol="0" anchor="t">
            <a:spAutoFit/>
          </a:bodyPr>
          <a:lstStyle/>
          <a:p>
            <a:pPr>
              <a:lnSpc>
                <a:spcPts val="2800"/>
              </a:lnSpc>
            </a:pPr>
            <a:r>
              <a:rPr lang="en-US" sz="1600" err="1">
                <a:solidFill>
                  <a:srgbClr val="191919"/>
                </a:solidFill>
                <a:latin typeface="+mj-lt"/>
              </a:rPr>
              <a:t>Kết</a:t>
            </a:r>
            <a:r>
              <a:rPr lang="en-US" sz="1600">
                <a:solidFill>
                  <a:srgbClr val="191919"/>
                </a:solidFill>
                <a:latin typeface="+mj-lt"/>
              </a:rPr>
              <a:t> </a:t>
            </a:r>
            <a:r>
              <a:rPr lang="en-US" sz="1600" err="1">
                <a:solidFill>
                  <a:srgbClr val="191919"/>
                </a:solidFill>
                <a:latin typeface="+mj-lt"/>
              </a:rPr>
              <a:t>quả</a:t>
            </a:r>
            <a:endParaRPr lang="en-US" sz="1600">
              <a:solidFill>
                <a:srgbClr val="191919"/>
              </a:solidFill>
              <a:latin typeface="+mj-lt"/>
            </a:endParaRPr>
          </a:p>
        </p:txBody>
      </p:sp>
      <p:pic>
        <p:nvPicPr>
          <p:cNvPr id="16" name="Picture 15">
            <a:extLst>
              <a:ext uri="{FF2B5EF4-FFF2-40B4-BE49-F238E27FC236}">
                <a16:creationId xmlns:a16="http://schemas.microsoft.com/office/drawing/2014/main" id="{B06CDA85-C71A-4346-74A9-3747A7175155}"/>
              </a:ext>
            </a:extLst>
          </p:cNvPr>
          <p:cNvPicPr>
            <a:picLocks noChangeAspect="1"/>
          </p:cNvPicPr>
          <p:nvPr/>
        </p:nvPicPr>
        <p:blipFill rotWithShape="1">
          <a:blip r:embed="rId8"/>
          <a:srcRect l="1433" t="2279" r="1433" b="1571"/>
          <a:stretch/>
        </p:blipFill>
        <p:spPr>
          <a:xfrm>
            <a:off x="2972851" y="1312518"/>
            <a:ext cx="1568045" cy="1556582"/>
          </a:xfrm>
          <a:prstGeom prst="rect">
            <a:avLst/>
          </a:prstGeom>
        </p:spPr>
      </p:pic>
      <p:pic>
        <p:nvPicPr>
          <p:cNvPr id="19" name="Picture 18">
            <a:extLst>
              <a:ext uri="{FF2B5EF4-FFF2-40B4-BE49-F238E27FC236}">
                <a16:creationId xmlns:a16="http://schemas.microsoft.com/office/drawing/2014/main" id="{1318813E-4B73-D4F6-1787-83CE97CC8FC0}"/>
              </a:ext>
            </a:extLst>
          </p:cNvPr>
          <p:cNvPicPr>
            <a:picLocks noChangeAspect="1"/>
          </p:cNvPicPr>
          <p:nvPr/>
        </p:nvPicPr>
        <p:blipFill rotWithShape="1">
          <a:blip r:embed="rId9"/>
          <a:srcRect l="3403" r="1367" b="1608"/>
          <a:stretch/>
        </p:blipFill>
        <p:spPr>
          <a:xfrm>
            <a:off x="4009359" y="1975114"/>
            <a:ext cx="1568045" cy="1556583"/>
          </a:xfrm>
          <a:prstGeom prst="rect">
            <a:avLst/>
          </a:prstGeom>
        </p:spPr>
      </p:pic>
    </p:spTree>
    <p:extLst>
      <p:ext uri="{BB962C8B-B14F-4D97-AF65-F5344CB8AC3E}">
        <p14:creationId xmlns:p14="http://schemas.microsoft.com/office/powerpoint/2010/main" val="3121549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54"/>
          <p:cNvSpPr txBox="1">
            <a:spLocks noGrp="1"/>
          </p:cNvSpPr>
          <p:nvPr>
            <p:ph type="title"/>
          </p:nvPr>
        </p:nvSpPr>
        <p:spPr>
          <a:xfrm>
            <a:off x="3105685" y="2241397"/>
            <a:ext cx="3226050" cy="1855335"/>
          </a:xfrm>
          <a:prstGeom prst="rect">
            <a:avLst/>
          </a:prstGeom>
        </p:spPr>
        <p:txBody>
          <a:bodyPr spcFirstLastPara="1" wrap="square" lIns="68569" tIns="68569" rIns="68569" bIns="68569" anchor="t" anchorCtr="0">
            <a:noAutofit/>
          </a:bodyPr>
          <a:lstStyle/>
          <a:p>
            <a:pPr marL="0" indent="0"/>
            <a:r>
              <a:rPr lang="en-US" err="1">
                <a:latin typeface="+mj-lt"/>
              </a:rPr>
              <a:t>Kết</a:t>
            </a:r>
            <a:r>
              <a:rPr lang="en-US">
                <a:latin typeface="+mj-lt"/>
              </a:rPr>
              <a:t> </a:t>
            </a:r>
            <a:r>
              <a:rPr lang="en-US" err="1">
                <a:latin typeface="+mj-lt"/>
              </a:rPr>
              <a:t>luận</a:t>
            </a:r>
            <a:endParaRPr lang="en-US">
              <a:latin typeface="+mj-lt"/>
            </a:endParaRPr>
          </a:p>
        </p:txBody>
      </p:sp>
      <p:sp>
        <p:nvSpPr>
          <p:cNvPr id="1240" name="Google Shape;1240;p54"/>
          <p:cNvSpPr txBox="1">
            <a:spLocks noGrp="1"/>
          </p:cNvSpPr>
          <p:nvPr>
            <p:ph type="title" idx="2"/>
          </p:nvPr>
        </p:nvSpPr>
        <p:spPr>
          <a:xfrm>
            <a:off x="5084006"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06</a:t>
            </a:r>
            <a:endParaRPr>
              <a:latin typeface="+mj-lt"/>
            </a:endParaRPr>
          </a:p>
        </p:txBody>
      </p:sp>
      <p:grpSp>
        <p:nvGrpSpPr>
          <p:cNvPr id="1242" name="Google Shape;1242;p54"/>
          <p:cNvGrpSpPr/>
          <p:nvPr/>
        </p:nvGrpSpPr>
        <p:grpSpPr>
          <a:xfrm>
            <a:off x="5752144" y="3907800"/>
            <a:ext cx="522675" cy="67950"/>
            <a:chOff x="821600" y="4429350"/>
            <a:chExt cx="696900" cy="90600"/>
          </a:xfrm>
        </p:grpSpPr>
        <p:sp>
          <p:nvSpPr>
            <p:cNvPr id="1243" name="Google Shape;1243;p54"/>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4" name="Google Shape;1244;p54"/>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5" name="Google Shape;1245;p54"/>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6" name="Google Shape;1246;p54"/>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1247" name="Google Shape;1247;p54"/>
          <p:cNvGrpSpPr/>
          <p:nvPr/>
        </p:nvGrpSpPr>
        <p:grpSpPr>
          <a:xfrm>
            <a:off x="6162248" y="4038137"/>
            <a:ext cx="160839" cy="247086"/>
            <a:chOff x="4633900" y="4206325"/>
            <a:chExt cx="331200" cy="508800"/>
          </a:xfrm>
        </p:grpSpPr>
        <p:sp>
          <p:nvSpPr>
            <p:cNvPr id="1248" name="Google Shape;1248;p54"/>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1249" name="Google Shape;1249;p54"/>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1250" name="Google Shape;1250;p54"/>
            <p:cNvCxnSpPr>
              <a:stCxn id="1248"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446507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7203A-6CDC-16C0-507A-125ABA9AB3AB}"/>
              </a:ext>
            </a:extLst>
          </p:cNvPr>
          <p:cNvSpPr>
            <a:spLocks noGrp="1"/>
          </p:cNvSpPr>
          <p:nvPr>
            <p:ph type="title"/>
          </p:nvPr>
        </p:nvSpPr>
        <p:spPr/>
        <p:txBody>
          <a:bodyPr/>
          <a:lstStyle/>
          <a:p>
            <a:r>
              <a:rPr lang="en-VN" sz="2400">
                <a:latin typeface="+mj-lt"/>
              </a:rPr>
              <a:t>Kết quả đạt được</a:t>
            </a:r>
          </a:p>
        </p:txBody>
      </p:sp>
      <p:sp>
        <p:nvSpPr>
          <p:cNvPr id="6" name="Google Shape;720;p41">
            <a:extLst>
              <a:ext uri="{FF2B5EF4-FFF2-40B4-BE49-F238E27FC236}">
                <a16:creationId xmlns:a16="http://schemas.microsoft.com/office/drawing/2014/main" id="{7A888556-D553-938A-2502-D5DD36EFD4BC}"/>
              </a:ext>
            </a:extLst>
          </p:cNvPr>
          <p:cNvSpPr txBox="1">
            <a:spLocks/>
          </p:cNvSpPr>
          <p:nvPr/>
        </p:nvSpPr>
        <p:spPr>
          <a:xfrm>
            <a:off x="570692" y="1712584"/>
            <a:ext cx="1667739" cy="1757092"/>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just">
              <a:lnSpc>
                <a:spcPct val="150000"/>
              </a:lnSpc>
            </a:pPr>
            <a:r>
              <a:rPr lang="en-US" err="1">
                <a:latin typeface="+mj-lt"/>
              </a:rPr>
              <a:t>Mô</a:t>
            </a:r>
            <a:r>
              <a:rPr lang="en-US">
                <a:latin typeface="+mj-lt"/>
              </a:rPr>
              <a:t> </a:t>
            </a:r>
            <a:r>
              <a:rPr lang="en-US" err="1">
                <a:latin typeface="+mj-lt"/>
              </a:rPr>
              <a:t>hình</a:t>
            </a:r>
            <a:r>
              <a:rPr lang="en-US">
                <a:latin typeface="+mj-lt"/>
              </a:rPr>
              <a:t> </a:t>
            </a:r>
            <a:r>
              <a:rPr lang="en-US" err="1">
                <a:latin typeface="+mj-lt"/>
              </a:rPr>
              <a:t>học</a:t>
            </a:r>
            <a:r>
              <a:rPr lang="en-US">
                <a:latin typeface="+mj-lt"/>
              </a:rPr>
              <a:t> </a:t>
            </a:r>
            <a:r>
              <a:rPr lang="en-US" err="1">
                <a:latin typeface="+mj-lt"/>
              </a:rPr>
              <a:t>tuy</a:t>
            </a:r>
            <a:r>
              <a:rPr lang="en-US">
                <a:latin typeface="+mj-lt"/>
              </a:rPr>
              <a:t> </a:t>
            </a:r>
            <a:r>
              <a:rPr lang="en-US" err="1">
                <a:latin typeface="+mj-lt"/>
              </a:rPr>
              <a:t>có</a:t>
            </a:r>
            <a:r>
              <a:rPr lang="en-US">
                <a:latin typeface="+mj-lt"/>
              </a:rPr>
              <a:t> accuracy </a:t>
            </a:r>
            <a:r>
              <a:rPr lang="en-US" err="1">
                <a:latin typeface="+mj-lt"/>
              </a:rPr>
              <a:t>cao</a:t>
            </a:r>
            <a:r>
              <a:rPr lang="en-US">
                <a:latin typeface="+mj-lt"/>
              </a:rPr>
              <a:t> </a:t>
            </a:r>
            <a:r>
              <a:rPr lang="en-US" err="1">
                <a:latin typeface="+mj-lt"/>
              </a:rPr>
              <a:t>nhưng</a:t>
            </a:r>
            <a:r>
              <a:rPr lang="en-US">
                <a:latin typeface="+mj-lt"/>
              </a:rPr>
              <a:t> </a:t>
            </a:r>
            <a:r>
              <a:rPr lang="en-US" err="1">
                <a:latin typeface="+mj-lt"/>
              </a:rPr>
              <a:t>mô</a:t>
            </a:r>
            <a:r>
              <a:rPr lang="en-US">
                <a:latin typeface="+mj-lt"/>
              </a:rPr>
              <a:t> </a:t>
            </a:r>
            <a:r>
              <a:rPr lang="en-US" err="1">
                <a:latin typeface="+mj-lt"/>
              </a:rPr>
              <a:t>hình</a:t>
            </a:r>
            <a:r>
              <a:rPr lang="en-US">
                <a:latin typeface="+mj-lt"/>
              </a:rPr>
              <a:t> </a:t>
            </a:r>
            <a:r>
              <a:rPr lang="en-US" err="1">
                <a:latin typeface="+mj-lt"/>
              </a:rPr>
              <a:t>vẫn</a:t>
            </a:r>
            <a:r>
              <a:rPr lang="en-US">
                <a:latin typeface="+mj-lt"/>
              </a:rPr>
              <a:t> </a:t>
            </a:r>
            <a:r>
              <a:rPr lang="en-US" err="1">
                <a:latin typeface="+mj-lt"/>
              </a:rPr>
              <a:t>chưa</a:t>
            </a:r>
            <a:r>
              <a:rPr lang="en-US">
                <a:latin typeface="+mj-lt"/>
              </a:rPr>
              <a:t> </a:t>
            </a:r>
            <a:r>
              <a:rPr lang="en-US" err="1">
                <a:latin typeface="+mj-lt"/>
              </a:rPr>
              <a:t>hoạt</a:t>
            </a:r>
            <a:r>
              <a:rPr lang="en-US">
                <a:latin typeface="+mj-lt"/>
              </a:rPr>
              <a:t> </a:t>
            </a:r>
            <a:r>
              <a:rPr lang="en-US" err="1">
                <a:latin typeface="+mj-lt"/>
              </a:rPr>
              <a:t>động</a:t>
            </a:r>
            <a:r>
              <a:rPr lang="en-US">
                <a:latin typeface="+mj-lt"/>
              </a:rPr>
              <a:t> </a:t>
            </a:r>
            <a:r>
              <a:rPr lang="en-US" err="1">
                <a:latin typeface="+mj-lt"/>
              </a:rPr>
              <a:t>tốt</a:t>
            </a:r>
            <a:r>
              <a:rPr lang="en-US">
                <a:latin typeface="+mj-lt"/>
              </a:rPr>
              <a:t> </a:t>
            </a:r>
            <a:r>
              <a:rPr lang="en-US" err="1">
                <a:latin typeface="+mj-lt"/>
              </a:rPr>
              <a:t>khi</a:t>
            </a:r>
            <a:r>
              <a:rPr lang="en-US">
                <a:latin typeface="+mj-lt"/>
              </a:rPr>
              <a:t> </a:t>
            </a:r>
            <a:r>
              <a:rPr lang="en-US" err="1">
                <a:latin typeface="+mj-lt"/>
              </a:rPr>
              <a:t>đầu</a:t>
            </a:r>
            <a:r>
              <a:rPr lang="en-US">
                <a:latin typeface="+mj-lt"/>
              </a:rPr>
              <a:t> </a:t>
            </a:r>
            <a:r>
              <a:rPr lang="en-US" err="1">
                <a:latin typeface="+mj-lt"/>
              </a:rPr>
              <a:t>vào</a:t>
            </a:r>
            <a:r>
              <a:rPr lang="en-US">
                <a:latin typeface="+mj-lt"/>
              </a:rPr>
              <a:t> </a:t>
            </a:r>
            <a:r>
              <a:rPr lang="en-US" err="1">
                <a:latin typeface="+mj-lt"/>
              </a:rPr>
              <a:t>là</a:t>
            </a:r>
            <a:r>
              <a:rPr lang="en-US">
                <a:latin typeface="+mj-lt"/>
              </a:rPr>
              <a:t> </a:t>
            </a:r>
            <a:r>
              <a:rPr lang="en-US" err="1">
                <a:latin typeface="+mj-lt"/>
              </a:rPr>
              <a:t>từ</a:t>
            </a:r>
            <a:r>
              <a:rPr lang="en-US">
                <a:latin typeface="+mj-lt"/>
              </a:rPr>
              <a:t> </a:t>
            </a:r>
            <a:r>
              <a:rPr lang="en-US" err="1">
                <a:latin typeface="+mj-lt"/>
              </a:rPr>
              <a:t>đơn</a:t>
            </a:r>
            <a:r>
              <a:rPr lang="en-US">
                <a:latin typeface="+mj-lt"/>
              </a:rPr>
              <a:t> </a:t>
            </a:r>
            <a:r>
              <a:rPr lang="en-US" err="1">
                <a:latin typeface="+mj-lt"/>
              </a:rPr>
              <a:t>và</a:t>
            </a:r>
            <a:r>
              <a:rPr lang="en-US">
                <a:latin typeface="+mj-lt"/>
              </a:rPr>
              <a:t> </a:t>
            </a:r>
            <a:r>
              <a:rPr lang="en-US" err="1">
                <a:latin typeface="+mj-lt"/>
              </a:rPr>
              <a:t>các</a:t>
            </a:r>
            <a:r>
              <a:rPr lang="en-US">
                <a:latin typeface="+mj-lt"/>
              </a:rPr>
              <a:t> </a:t>
            </a:r>
            <a:r>
              <a:rPr lang="en-US" err="1">
                <a:latin typeface="+mj-lt"/>
              </a:rPr>
              <a:t>nhãn</a:t>
            </a:r>
            <a:r>
              <a:rPr lang="en-US">
                <a:latin typeface="+mj-lt"/>
              </a:rPr>
              <a:t> </a:t>
            </a:r>
            <a:r>
              <a:rPr lang="en-US" err="1">
                <a:latin typeface="+mj-lt"/>
              </a:rPr>
              <a:t>ngoại</a:t>
            </a:r>
            <a:r>
              <a:rPr lang="en-US">
                <a:latin typeface="+mj-lt"/>
              </a:rPr>
              <a:t> </a:t>
            </a:r>
            <a:r>
              <a:rPr lang="en-US" err="1">
                <a:latin typeface="+mj-lt"/>
              </a:rPr>
              <a:t>trừ</a:t>
            </a:r>
            <a:r>
              <a:rPr lang="en-US">
                <a:latin typeface="+mj-lt"/>
              </a:rPr>
              <a:t> toxic </a:t>
            </a:r>
            <a:r>
              <a:rPr lang="en-US" err="1">
                <a:latin typeface="+mj-lt"/>
              </a:rPr>
              <a:t>vẫn</a:t>
            </a:r>
            <a:r>
              <a:rPr lang="en-US">
                <a:latin typeface="+mj-lt"/>
              </a:rPr>
              <a:t> </a:t>
            </a:r>
            <a:r>
              <a:rPr lang="en-US" err="1">
                <a:latin typeface="+mj-lt"/>
              </a:rPr>
              <a:t>không</a:t>
            </a:r>
            <a:r>
              <a:rPr lang="en-US">
                <a:latin typeface="+mj-lt"/>
              </a:rPr>
              <a:t> </a:t>
            </a:r>
            <a:r>
              <a:rPr lang="en-US" err="1">
                <a:latin typeface="+mj-lt"/>
              </a:rPr>
              <a:t>nhận</a:t>
            </a:r>
            <a:r>
              <a:rPr lang="en-US">
                <a:latin typeface="+mj-lt"/>
              </a:rPr>
              <a:t> </a:t>
            </a:r>
            <a:r>
              <a:rPr lang="en-US" err="1">
                <a:latin typeface="+mj-lt"/>
              </a:rPr>
              <a:t>biết</a:t>
            </a:r>
            <a:r>
              <a:rPr lang="en-US">
                <a:latin typeface="+mj-lt"/>
              </a:rPr>
              <a:t> </a:t>
            </a:r>
            <a:r>
              <a:rPr lang="en-US" err="1">
                <a:latin typeface="+mj-lt"/>
              </a:rPr>
              <a:t>được</a:t>
            </a:r>
            <a:r>
              <a:rPr lang="en-US">
                <a:latin typeface="+mj-lt"/>
              </a:rPr>
              <a:t> </a:t>
            </a:r>
            <a:r>
              <a:rPr lang="en-US" err="1">
                <a:latin typeface="+mj-lt"/>
              </a:rPr>
              <a:t>hiệu</a:t>
            </a:r>
            <a:r>
              <a:rPr lang="en-US">
                <a:latin typeface="+mj-lt"/>
              </a:rPr>
              <a:t> </a:t>
            </a:r>
            <a:r>
              <a:rPr lang="en-US" err="1">
                <a:latin typeface="+mj-lt"/>
              </a:rPr>
              <a:t>quả</a:t>
            </a:r>
            <a:r>
              <a:rPr lang="en-US">
                <a:latin typeface="+mj-lt"/>
              </a:rPr>
              <a:t> </a:t>
            </a:r>
            <a:r>
              <a:rPr lang="en-US" err="1">
                <a:latin typeface="+mj-lt"/>
              </a:rPr>
              <a:t>cao</a:t>
            </a:r>
            <a:r>
              <a:rPr lang="en-US">
                <a:latin typeface="+mj-lt"/>
              </a:rPr>
              <a:t>.</a:t>
            </a:r>
          </a:p>
        </p:txBody>
      </p:sp>
      <p:sp>
        <p:nvSpPr>
          <p:cNvPr id="7" name="Google Shape;721;p41">
            <a:extLst>
              <a:ext uri="{FF2B5EF4-FFF2-40B4-BE49-F238E27FC236}">
                <a16:creationId xmlns:a16="http://schemas.microsoft.com/office/drawing/2014/main" id="{156CF4AE-F4FF-E9DD-F184-E8C9BD7B5C30}"/>
              </a:ext>
            </a:extLst>
          </p:cNvPr>
          <p:cNvSpPr txBox="1">
            <a:spLocks/>
          </p:cNvSpPr>
          <p:nvPr/>
        </p:nvSpPr>
        <p:spPr>
          <a:xfrm>
            <a:off x="2451154" y="1711712"/>
            <a:ext cx="1729125" cy="844865"/>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just">
              <a:lnSpc>
                <a:spcPct val="150000"/>
              </a:lnSpc>
            </a:pPr>
            <a:r>
              <a:rPr lang="en-US">
                <a:latin typeface="+mj-lt"/>
              </a:rPr>
              <a:t>API </a:t>
            </a:r>
            <a:r>
              <a:rPr lang="en-US" err="1">
                <a:latin typeface="+mj-lt"/>
              </a:rPr>
              <a:t>được</a:t>
            </a:r>
            <a:r>
              <a:rPr lang="en-US">
                <a:latin typeface="+mj-lt"/>
              </a:rPr>
              <a:t> </a:t>
            </a:r>
            <a:r>
              <a:rPr lang="en-US" err="1">
                <a:latin typeface="+mj-lt"/>
              </a:rPr>
              <a:t>xây</a:t>
            </a:r>
            <a:r>
              <a:rPr lang="en-US">
                <a:latin typeface="+mj-lt"/>
              </a:rPr>
              <a:t> </a:t>
            </a:r>
            <a:r>
              <a:rPr lang="en-US" err="1">
                <a:latin typeface="+mj-lt"/>
              </a:rPr>
              <a:t>dựng</a:t>
            </a:r>
            <a:r>
              <a:rPr lang="en-US">
                <a:latin typeface="+mj-lt"/>
              </a:rPr>
              <a:t> </a:t>
            </a:r>
            <a:r>
              <a:rPr lang="en-US" err="1">
                <a:latin typeface="+mj-lt"/>
              </a:rPr>
              <a:t>và</a:t>
            </a:r>
            <a:r>
              <a:rPr lang="en-US">
                <a:latin typeface="+mj-lt"/>
              </a:rPr>
              <a:t> </a:t>
            </a:r>
            <a:r>
              <a:rPr lang="en-US" err="1">
                <a:latin typeface="+mj-lt"/>
              </a:rPr>
              <a:t>được</a:t>
            </a:r>
            <a:r>
              <a:rPr lang="en-US">
                <a:latin typeface="+mj-lt"/>
              </a:rPr>
              <a:t> tunnel </a:t>
            </a:r>
            <a:r>
              <a:rPr lang="en-US" err="1">
                <a:latin typeface="+mj-lt"/>
              </a:rPr>
              <a:t>bằng</a:t>
            </a:r>
            <a:r>
              <a:rPr lang="en-US">
                <a:latin typeface="+mj-lt"/>
              </a:rPr>
              <a:t> </a:t>
            </a:r>
            <a:r>
              <a:rPr lang="en-US" err="1">
                <a:latin typeface="+mj-lt"/>
              </a:rPr>
              <a:t>công</a:t>
            </a:r>
            <a:r>
              <a:rPr lang="en-US">
                <a:latin typeface="+mj-lt"/>
              </a:rPr>
              <a:t> </a:t>
            </a:r>
            <a:r>
              <a:rPr lang="en-US" err="1">
                <a:latin typeface="+mj-lt"/>
              </a:rPr>
              <a:t>cụ</a:t>
            </a:r>
            <a:r>
              <a:rPr lang="en-US">
                <a:latin typeface="+mj-lt"/>
              </a:rPr>
              <a:t> </a:t>
            </a:r>
            <a:r>
              <a:rPr lang="en-US" err="1">
                <a:latin typeface="+mj-lt"/>
              </a:rPr>
              <a:t>Ngrok</a:t>
            </a:r>
            <a:r>
              <a:rPr lang="en-US">
                <a:latin typeface="+mj-lt"/>
              </a:rPr>
              <a:t>.</a:t>
            </a:r>
          </a:p>
        </p:txBody>
      </p:sp>
      <p:sp>
        <p:nvSpPr>
          <p:cNvPr id="9" name="Google Shape;723;p41">
            <a:extLst>
              <a:ext uri="{FF2B5EF4-FFF2-40B4-BE49-F238E27FC236}">
                <a16:creationId xmlns:a16="http://schemas.microsoft.com/office/drawing/2014/main" id="{C44555FA-1903-1F0D-52FF-B43C0DBCB7F6}"/>
              </a:ext>
            </a:extLst>
          </p:cNvPr>
          <p:cNvSpPr txBox="1">
            <a:spLocks/>
          </p:cNvSpPr>
          <p:nvPr/>
        </p:nvSpPr>
        <p:spPr>
          <a:xfrm>
            <a:off x="540000" y="1321038"/>
            <a:ext cx="1729125" cy="381414"/>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buClr>
                <a:schemeClr val="accent2"/>
              </a:buClr>
              <a:buSzPts val="3500"/>
            </a:pPr>
            <a:r>
              <a:rPr lang="en-US" sz="1400" b="1" err="1">
                <a:solidFill>
                  <a:schemeClr val="accent2"/>
                </a:solidFill>
                <a:latin typeface="+mj-lt"/>
                <a:sym typeface="Monda"/>
              </a:rPr>
              <a:t>Mô</a:t>
            </a:r>
            <a:r>
              <a:rPr lang="en-US" sz="1400" b="1">
                <a:solidFill>
                  <a:schemeClr val="accent2"/>
                </a:solidFill>
                <a:latin typeface="+mj-lt"/>
                <a:sym typeface="Monda"/>
              </a:rPr>
              <a:t> </a:t>
            </a:r>
            <a:r>
              <a:rPr lang="en-US" sz="1400" b="1" err="1">
                <a:solidFill>
                  <a:schemeClr val="accent2"/>
                </a:solidFill>
                <a:latin typeface="+mj-lt"/>
                <a:sym typeface="Monda"/>
              </a:rPr>
              <a:t>hình</a:t>
            </a:r>
            <a:r>
              <a:rPr lang="en-US" sz="1400" b="1">
                <a:solidFill>
                  <a:schemeClr val="accent2"/>
                </a:solidFill>
                <a:latin typeface="+mj-lt"/>
                <a:sym typeface="Monda"/>
              </a:rPr>
              <a:t> </a:t>
            </a:r>
            <a:r>
              <a:rPr lang="en-US" sz="1400" b="1" err="1">
                <a:solidFill>
                  <a:schemeClr val="accent2"/>
                </a:solidFill>
                <a:latin typeface="+mj-lt"/>
                <a:sym typeface="Monda"/>
              </a:rPr>
              <a:t>máy</a:t>
            </a:r>
            <a:r>
              <a:rPr lang="en-US" sz="1400" b="1">
                <a:solidFill>
                  <a:schemeClr val="accent2"/>
                </a:solidFill>
                <a:latin typeface="+mj-lt"/>
                <a:sym typeface="Monda"/>
              </a:rPr>
              <a:t> </a:t>
            </a:r>
            <a:r>
              <a:rPr lang="en-US" sz="1400" b="1" err="1">
                <a:solidFill>
                  <a:schemeClr val="accent2"/>
                </a:solidFill>
                <a:latin typeface="+mj-lt"/>
                <a:sym typeface="Monda"/>
              </a:rPr>
              <a:t>học</a:t>
            </a:r>
            <a:endParaRPr lang="en-US" sz="1400" b="1">
              <a:solidFill>
                <a:schemeClr val="accent2"/>
              </a:solidFill>
              <a:latin typeface="+mj-lt"/>
              <a:sym typeface="Monda"/>
            </a:endParaRPr>
          </a:p>
        </p:txBody>
      </p:sp>
      <p:sp>
        <p:nvSpPr>
          <p:cNvPr id="10" name="Google Shape;724;p41">
            <a:extLst>
              <a:ext uri="{FF2B5EF4-FFF2-40B4-BE49-F238E27FC236}">
                <a16:creationId xmlns:a16="http://schemas.microsoft.com/office/drawing/2014/main" id="{984AD996-646A-9111-A509-5C3E35E1BA17}"/>
              </a:ext>
            </a:extLst>
          </p:cNvPr>
          <p:cNvSpPr txBox="1">
            <a:spLocks/>
          </p:cNvSpPr>
          <p:nvPr/>
        </p:nvSpPr>
        <p:spPr>
          <a:xfrm>
            <a:off x="2451154" y="1404002"/>
            <a:ext cx="1729125" cy="298450"/>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buClr>
                <a:schemeClr val="accent2"/>
              </a:buClr>
              <a:buSzPts val="3500"/>
            </a:pPr>
            <a:r>
              <a:rPr lang="en-US" sz="1400" b="1">
                <a:solidFill>
                  <a:schemeClr val="accent2"/>
                </a:solidFill>
                <a:latin typeface="+mj-lt"/>
              </a:rPr>
              <a:t>API</a:t>
            </a:r>
          </a:p>
        </p:txBody>
      </p:sp>
      <p:sp>
        <p:nvSpPr>
          <p:cNvPr id="11" name="Google Shape;725;p41">
            <a:extLst>
              <a:ext uri="{FF2B5EF4-FFF2-40B4-BE49-F238E27FC236}">
                <a16:creationId xmlns:a16="http://schemas.microsoft.com/office/drawing/2014/main" id="{C41DF968-498A-B37F-4ED9-8312BA25081A}"/>
              </a:ext>
            </a:extLst>
          </p:cNvPr>
          <p:cNvSpPr txBox="1">
            <a:spLocks/>
          </p:cNvSpPr>
          <p:nvPr/>
        </p:nvSpPr>
        <p:spPr>
          <a:xfrm>
            <a:off x="4780522" y="1394741"/>
            <a:ext cx="1729125" cy="316971"/>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buClr>
                <a:schemeClr val="accent2"/>
              </a:buClr>
              <a:buSzPts val="3500"/>
            </a:pPr>
            <a:r>
              <a:rPr lang="en-US" sz="1400" b="1">
                <a:solidFill>
                  <a:schemeClr val="accent2"/>
                </a:solidFill>
                <a:latin typeface="+mj-lt"/>
              </a:rPr>
              <a:t>Chrome Extension</a:t>
            </a:r>
          </a:p>
        </p:txBody>
      </p:sp>
      <p:pic>
        <p:nvPicPr>
          <p:cNvPr id="2" name="Picture 1">
            <a:extLst>
              <a:ext uri="{FF2B5EF4-FFF2-40B4-BE49-F238E27FC236}">
                <a16:creationId xmlns:a16="http://schemas.microsoft.com/office/drawing/2014/main" id="{0DFD5957-9770-168B-AB8D-5E61209D3E75}"/>
              </a:ext>
            </a:extLst>
          </p:cNvPr>
          <p:cNvPicPr>
            <a:picLocks noChangeAspect="1"/>
          </p:cNvPicPr>
          <p:nvPr/>
        </p:nvPicPr>
        <p:blipFill rotWithShape="1">
          <a:blip r:embed="rId2"/>
          <a:srcRect b="19530"/>
          <a:stretch/>
        </p:blipFill>
        <p:spPr bwMode="auto">
          <a:xfrm>
            <a:off x="4236986" y="1797351"/>
            <a:ext cx="2408350" cy="12688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4224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21;p41">
            <a:extLst>
              <a:ext uri="{FF2B5EF4-FFF2-40B4-BE49-F238E27FC236}">
                <a16:creationId xmlns:a16="http://schemas.microsoft.com/office/drawing/2014/main" id="{156CF4AE-F4FF-E9DD-F184-E8C9BD7B5C30}"/>
              </a:ext>
            </a:extLst>
          </p:cNvPr>
          <p:cNvSpPr txBox="1">
            <a:spLocks/>
          </p:cNvSpPr>
          <p:nvPr/>
        </p:nvSpPr>
        <p:spPr>
          <a:xfrm>
            <a:off x="541675" y="875284"/>
            <a:ext cx="6142660" cy="1378818"/>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171450" indent="-171450" algn="just">
              <a:lnSpc>
                <a:spcPct val="150000"/>
              </a:lnSpc>
              <a:buFontTx/>
              <a:buChar char="-"/>
            </a:pPr>
            <a:r>
              <a:rPr lang="vi-VN" b="1" i="0">
                <a:solidFill>
                  <a:srgbClr val="000000"/>
                </a:solidFill>
                <a:effectLst/>
                <a:latin typeface="Arial" panose="020B0604020202020204" pitchFamily="34" charset="0"/>
              </a:rPr>
              <a:t>Về công nghệ: </a:t>
            </a:r>
            <a:r>
              <a:rPr lang="vi-VN" b="0" i="0">
                <a:solidFill>
                  <a:srgbClr val="000000"/>
                </a:solidFill>
                <a:effectLst/>
                <a:latin typeface="Arial" panose="020B0604020202020204" pitchFamily="34" charset="0"/>
              </a:rPr>
              <a:t>ngôn ngữ </a:t>
            </a:r>
            <a:r>
              <a:rPr lang="en-SG" b="0" i="0">
                <a:solidFill>
                  <a:srgbClr val="000000"/>
                </a:solidFill>
                <a:effectLst/>
                <a:latin typeface="Arial" panose="020B0604020202020204" pitchFamily="34" charset="0"/>
              </a:rPr>
              <a:t>Python</a:t>
            </a:r>
            <a:r>
              <a:rPr lang="vi-VN" b="0" i="0">
                <a:solidFill>
                  <a:srgbClr val="000000"/>
                </a:solidFill>
                <a:effectLst/>
                <a:latin typeface="Arial" panose="020B0604020202020204" pitchFamily="34" charset="0"/>
              </a:rPr>
              <a:t> sở hữu một cộng đồng vô cùng lớn và sự hỗ trợ đa dạng của thư viện. </a:t>
            </a:r>
            <a:endParaRPr lang="en-SG" b="0" i="0">
              <a:solidFill>
                <a:srgbClr val="000000"/>
              </a:solidFill>
              <a:effectLst/>
              <a:latin typeface="Arial" panose="020B0604020202020204" pitchFamily="34" charset="0"/>
            </a:endParaRPr>
          </a:p>
          <a:p>
            <a:pPr marL="171450" indent="-171450" algn="just">
              <a:lnSpc>
                <a:spcPct val="150000"/>
              </a:lnSpc>
              <a:buFontTx/>
              <a:buChar char="-"/>
            </a:pPr>
            <a:r>
              <a:rPr lang="vi-VN" b="1" i="0">
                <a:solidFill>
                  <a:srgbClr val="000000"/>
                </a:solidFill>
                <a:effectLst/>
                <a:latin typeface="Arial" panose="020B0604020202020204" pitchFamily="34" charset="0"/>
              </a:rPr>
              <a:t>Về dữ liệu: </a:t>
            </a:r>
            <a:r>
              <a:rPr lang="vi-VN" b="0" i="0">
                <a:solidFill>
                  <a:srgbClr val="000000"/>
                </a:solidFill>
                <a:effectLst/>
                <a:latin typeface="Arial" panose="020B0604020202020204" pitchFamily="34" charset="0"/>
              </a:rPr>
              <a:t>Đề tài thực hiện chủ đề đang là vấn đề cấp bách hiện n</a:t>
            </a:r>
            <a:r>
              <a:rPr lang="en-SG" b="0" i="0">
                <a:solidFill>
                  <a:srgbClr val="000000"/>
                </a:solidFill>
                <a:effectLst/>
                <a:latin typeface="Arial" panose="020B0604020202020204" pitchFamily="34" charset="0"/>
              </a:rPr>
              <a:t>ay.</a:t>
            </a:r>
            <a:r>
              <a:rPr lang="vi-VN" b="0" i="0">
                <a:solidFill>
                  <a:srgbClr val="000000"/>
                </a:solidFill>
                <a:effectLst/>
                <a:latin typeface="Arial" panose="020B0604020202020204" pitchFamily="34" charset="0"/>
              </a:rPr>
              <a:t> </a:t>
            </a:r>
            <a:endParaRPr lang="en-SG" b="0" i="0">
              <a:solidFill>
                <a:srgbClr val="000000"/>
              </a:solidFill>
              <a:effectLst/>
              <a:latin typeface="Arial" panose="020B0604020202020204" pitchFamily="34" charset="0"/>
            </a:endParaRPr>
          </a:p>
          <a:p>
            <a:pPr marL="171450" indent="-171450" algn="just">
              <a:lnSpc>
                <a:spcPct val="150000"/>
              </a:lnSpc>
              <a:buFontTx/>
              <a:buChar char="-"/>
            </a:pPr>
            <a:r>
              <a:rPr lang="vi-VN" b="1" i="0">
                <a:solidFill>
                  <a:srgbClr val="000000"/>
                </a:solidFill>
                <a:effectLst/>
                <a:latin typeface="Arial" panose="020B0604020202020204" pitchFamily="34" charset="0"/>
              </a:rPr>
              <a:t>Về ứng dụng: </a:t>
            </a:r>
            <a:r>
              <a:rPr lang="vi-VN" b="0" i="0">
                <a:solidFill>
                  <a:srgbClr val="000000"/>
                </a:solidFill>
                <a:effectLst/>
                <a:latin typeface="Arial" panose="020B0604020202020204" pitchFamily="34" charset="0"/>
              </a:rPr>
              <a:t>Không những điều chỉnh mức độ phù hợp với trẻ em mà còn giúp người nhạy cảm về tinh thần tránh những bình luận tiêu cực.</a:t>
            </a:r>
            <a:endParaRPr lang="en-US">
              <a:latin typeface="+mj-lt"/>
            </a:endParaRPr>
          </a:p>
        </p:txBody>
      </p:sp>
      <p:sp>
        <p:nvSpPr>
          <p:cNvPr id="11" name="Google Shape;725;p41">
            <a:extLst>
              <a:ext uri="{FF2B5EF4-FFF2-40B4-BE49-F238E27FC236}">
                <a16:creationId xmlns:a16="http://schemas.microsoft.com/office/drawing/2014/main" id="{C41DF968-498A-B37F-4ED9-8312BA25081A}"/>
              </a:ext>
            </a:extLst>
          </p:cNvPr>
          <p:cNvSpPr txBox="1">
            <a:spLocks/>
          </p:cNvSpPr>
          <p:nvPr/>
        </p:nvSpPr>
        <p:spPr>
          <a:xfrm>
            <a:off x="541675" y="558313"/>
            <a:ext cx="1729125" cy="316971"/>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buClr>
                <a:schemeClr val="accent2"/>
              </a:buClr>
              <a:buSzPts val="3500"/>
            </a:pPr>
            <a:r>
              <a:rPr lang="en-US" sz="1400" b="1" err="1">
                <a:solidFill>
                  <a:schemeClr val="accent2"/>
                </a:solidFill>
                <a:latin typeface="+mj-lt"/>
              </a:rPr>
              <a:t>Ưu</a:t>
            </a:r>
            <a:r>
              <a:rPr lang="en-US" sz="1400" b="1">
                <a:solidFill>
                  <a:schemeClr val="accent2"/>
                </a:solidFill>
                <a:latin typeface="+mj-lt"/>
              </a:rPr>
              <a:t> </a:t>
            </a:r>
            <a:r>
              <a:rPr lang="en-US" sz="1400" b="1" err="1">
                <a:solidFill>
                  <a:schemeClr val="accent2"/>
                </a:solidFill>
                <a:latin typeface="+mj-lt"/>
              </a:rPr>
              <a:t>điểm</a:t>
            </a:r>
            <a:endParaRPr lang="en-US" sz="1400" b="1">
              <a:solidFill>
                <a:schemeClr val="accent2"/>
              </a:solidFill>
              <a:latin typeface="+mj-lt"/>
            </a:endParaRPr>
          </a:p>
        </p:txBody>
      </p:sp>
      <p:sp>
        <p:nvSpPr>
          <p:cNvPr id="8" name="Google Shape;725;p41">
            <a:extLst>
              <a:ext uri="{FF2B5EF4-FFF2-40B4-BE49-F238E27FC236}">
                <a16:creationId xmlns:a16="http://schemas.microsoft.com/office/drawing/2014/main" id="{5FFE6B16-B498-A672-E51B-9C452C0E0337}"/>
              </a:ext>
            </a:extLst>
          </p:cNvPr>
          <p:cNvSpPr txBox="1">
            <a:spLocks/>
          </p:cNvSpPr>
          <p:nvPr/>
        </p:nvSpPr>
        <p:spPr>
          <a:xfrm>
            <a:off x="541675" y="2412587"/>
            <a:ext cx="1729125" cy="316971"/>
          </a:xfrm>
          <a:prstGeom prst="rect">
            <a:avLst/>
          </a:prstGeom>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buClr>
                <a:schemeClr val="accent2"/>
              </a:buClr>
              <a:buSzPts val="3500"/>
            </a:pPr>
            <a:r>
              <a:rPr lang="en-US" sz="1400" b="1" err="1">
                <a:solidFill>
                  <a:schemeClr val="accent2"/>
                </a:solidFill>
                <a:latin typeface="+mj-lt"/>
              </a:rPr>
              <a:t>Nhược</a:t>
            </a:r>
            <a:r>
              <a:rPr lang="en-US" sz="1400" b="1">
                <a:solidFill>
                  <a:schemeClr val="accent2"/>
                </a:solidFill>
                <a:latin typeface="+mj-lt"/>
              </a:rPr>
              <a:t> </a:t>
            </a:r>
            <a:r>
              <a:rPr lang="en-US" sz="1400" b="1" err="1">
                <a:solidFill>
                  <a:schemeClr val="accent2"/>
                </a:solidFill>
                <a:latin typeface="+mj-lt"/>
              </a:rPr>
              <a:t>điểm</a:t>
            </a:r>
            <a:endParaRPr lang="en-US" sz="1400" b="1">
              <a:solidFill>
                <a:schemeClr val="accent2"/>
              </a:solidFill>
              <a:latin typeface="+mj-lt"/>
            </a:endParaRPr>
          </a:p>
        </p:txBody>
      </p:sp>
      <p:sp>
        <p:nvSpPr>
          <p:cNvPr id="12" name="Google Shape;721;p41">
            <a:extLst>
              <a:ext uri="{FF2B5EF4-FFF2-40B4-BE49-F238E27FC236}">
                <a16:creationId xmlns:a16="http://schemas.microsoft.com/office/drawing/2014/main" id="{85239AB8-10FF-48F4-8A96-E2799A01EE59}"/>
              </a:ext>
            </a:extLst>
          </p:cNvPr>
          <p:cNvSpPr txBox="1">
            <a:spLocks/>
          </p:cNvSpPr>
          <p:nvPr/>
        </p:nvSpPr>
        <p:spPr>
          <a:xfrm>
            <a:off x="541676" y="2729558"/>
            <a:ext cx="6142660" cy="1378818"/>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171450" indent="-171450" algn="just">
              <a:lnSpc>
                <a:spcPct val="150000"/>
              </a:lnSpc>
              <a:buFontTx/>
              <a:buChar char="-"/>
            </a:pPr>
            <a:r>
              <a:rPr lang="vi-VN" b="1" i="0">
                <a:solidFill>
                  <a:srgbClr val="000000"/>
                </a:solidFill>
                <a:effectLst/>
                <a:latin typeface="Arial" panose="020B0604020202020204" pitchFamily="34" charset="0"/>
              </a:rPr>
              <a:t>Về phạm vi: </a:t>
            </a:r>
            <a:r>
              <a:rPr lang="vi-VN" b="0" i="0">
                <a:solidFill>
                  <a:srgbClr val="000000"/>
                </a:solidFill>
                <a:effectLst/>
                <a:latin typeface="Arial" panose="020B0604020202020204" pitchFamily="34" charset="0"/>
              </a:rPr>
              <a:t>Mô hình của </a:t>
            </a:r>
            <a:r>
              <a:rPr lang="vi-VN">
                <a:latin typeface="Arial" panose="020B0604020202020204" pitchFamily="34" charset="0"/>
              </a:rPr>
              <a:t>nhóm</a:t>
            </a:r>
            <a:r>
              <a:rPr lang="vi-VN" b="0" i="0">
                <a:solidFill>
                  <a:srgbClr val="000000"/>
                </a:solidFill>
                <a:effectLst/>
                <a:latin typeface="Arial" panose="020B0604020202020204" pitchFamily="34" charset="0"/>
              </a:rPr>
              <a:t> chỉ thực hiện trên ngôn ngữ tiếng Anh và chỉ gói gọn vào đối tượng trẻ em và người nhạy cảm về sức khỏe tinh thần. </a:t>
            </a:r>
            <a:endParaRPr lang="en-SG" b="0" i="0">
              <a:solidFill>
                <a:srgbClr val="000000"/>
              </a:solidFill>
              <a:effectLst/>
              <a:latin typeface="Arial" panose="020B0604020202020204" pitchFamily="34" charset="0"/>
            </a:endParaRPr>
          </a:p>
          <a:p>
            <a:pPr marL="171450" indent="-171450" algn="just">
              <a:lnSpc>
                <a:spcPct val="150000"/>
              </a:lnSpc>
              <a:buFontTx/>
              <a:buChar char="-"/>
            </a:pPr>
            <a:r>
              <a:rPr lang="vi-VN" b="1" i="0">
                <a:solidFill>
                  <a:srgbClr val="000000"/>
                </a:solidFill>
                <a:effectLst/>
                <a:latin typeface="Arial" panose="020B0604020202020204" pitchFamily="34" charset="0"/>
              </a:rPr>
              <a:t>Về kết quả: </a:t>
            </a:r>
            <a:r>
              <a:rPr lang="vi-VN" b="0" i="0">
                <a:solidFill>
                  <a:srgbClr val="000000"/>
                </a:solidFill>
                <a:effectLst/>
                <a:latin typeface="Arial" panose="020B0604020202020204" pitchFamily="34" charset="0"/>
              </a:rPr>
              <a:t>Mô hình máy học </a:t>
            </a:r>
            <a:r>
              <a:rPr lang="vi-VN">
                <a:latin typeface="Arial" panose="020B0604020202020204" pitchFamily="34" charset="0"/>
              </a:rPr>
              <a:t>nhóm</a:t>
            </a:r>
            <a:r>
              <a:rPr lang="vi-VN" b="0" i="0">
                <a:solidFill>
                  <a:srgbClr val="000000"/>
                </a:solidFill>
                <a:effectLst/>
                <a:latin typeface="Arial" panose="020B0604020202020204" pitchFamily="34" charset="0"/>
              </a:rPr>
              <a:t> xây dựng vẫn còn hạn chế về nhận biết các bình luận mang tính đe dọa (thread), ghét (identity hate) vì tập dữ liệu huấn luyện vẫn còn hạn chế. </a:t>
            </a:r>
            <a:endParaRPr lang="en-US">
              <a:latin typeface="+mj-lt"/>
            </a:endParaRPr>
          </a:p>
        </p:txBody>
      </p:sp>
    </p:spTree>
    <p:extLst>
      <p:ext uri="{BB962C8B-B14F-4D97-AF65-F5344CB8AC3E}">
        <p14:creationId xmlns:p14="http://schemas.microsoft.com/office/powerpoint/2010/main" val="419532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54"/>
          <p:cNvSpPr txBox="1">
            <a:spLocks noGrp="1"/>
          </p:cNvSpPr>
          <p:nvPr>
            <p:ph type="title"/>
          </p:nvPr>
        </p:nvSpPr>
        <p:spPr>
          <a:xfrm>
            <a:off x="3105685" y="2241397"/>
            <a:ext cx="3226050" cy="1855335"/>
          </a:xfrm>
          <a:prstGeom prst="rect">
            <a:avLst/>
          </a:prstGeom>
        </p:spPr>
        <p:txBody>
          <a:bodyPr spcFirstLastPara="1" wrap="square" lIns="68569" tIns="68569" rIns="68569" bIns="68569" anchor="t" anchorCtr="0">
            <a:noAutofit/>
          </a:bodyPr>
          <a:lstStyle/>
          <a:p>
            <a:pPr marL="0" indent="0"/>
            <a:r>
              <a:rPr lang="en-US">
                <a:latin typeface="+mj-lt"/>
              </a:rPr>
              <a:t>Demo</a:t>
            </a:r>
          </a:p>
        </p:txBody>
      </p:sp>
      <p:sp>
        <p:nvSpPr>
          <p:cNvPr id="1240" name="Google Shape;1240;p54"/>
          <p:cNvSpPr txBox="1">
            <a:spLocks noGrp="1"/>
          </p:cNvSpPr>
          <p:nvPr>
            <p:ph type="title" idx="2"/>
          </p:nvPr>
        </p:nvSpPr>
        <p:spPr>
          <a:xfrm>
            <a:off x="5084006"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07</a:t>
            </a:r>
            <a:endParaRPr>
              <a:latin typeface="+mj-lt"/>
            </a:endParaRPr>
          </a:p>
        </p:txBody>
      </p:sp>
      <p:grpSp>
        <p:nvGrpSpPr>
          <p:cNvPr id="1242" name="Google Shape;1242;p54"/>
          <p:cNvGrpSpPr/>
          <p:nvPr/>
        </p:nvGrpSpPr>
        <p:grpSpPr>
          <a:xfrm>
            <a:off x="5752144" y="3907800"/>
            <a:ext cx="522675" cy="67950"/>
            <a:chOff x="821600" y="4429350"/>
            <a:chExt cx="696900" cy="90600"/>
          </a:xfrm>
        </p:grpSpPr>
        <p:sp>
          <p:nvSpPr>
            <p:cNvPr id="1243" name="Google Shape;1243;p54"/>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4" name="Google Shape;1244;p54"/>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5" name="Google Shape;1245;p54"/>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6" name="Google Shape;1246;p54"/>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1247" name="Google Shape;1247;p54"/>
          <p:cNvGrpSpPr/>
          <p:nvPr/>
        </p:nvGrpSpPr>
        <p:grpSpPr>
          <a:xfrm>
            <a:off x="6162248" y="4038137"/>
            <a:ext cx="160839" cy="247086"/>
            <a:chOff x="4633900" y="4206325"/>
            <a:chExt cx="331200" cy="508800"/>
          </a:xfrm>
        </p:grpSpPr>
        <p:sp>
          <p:nvSpPr>
            <p:cNvPr id="1248" name="Google Shape;1248;p54"/>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1249" name="Google Shape;1249;p54"/>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1250" name="Google Shape;1250;p54"/>
            <p:cNvCxnSpPr>
              <a:stCxn id="1248"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389767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txBox="1">
            <a:spLocks noGrp="1"/>
          </p:cNvSpPr>
          <p:nvPr>
            <p:ph type="title"/>
          </p:nvPr>
        </p:nvSpPr>
        <p:spPr>
          <a:xfrm>
            <a:off x="566128" y="471493"/>
            <a:ext cx="5778000" cy="429525"/>
          </a:xfrm>
          <a:prstGeom prst="rect">
            <a:avLst/>
          </a:prstGeom>
        </p:spPr>
        <p:txBody>
          <a:bodyPr spcFirstLastPara="1" wrap="square" lIns="68569" tIns="68569" rIns="68569" bIns="68569" anchor="t" anchorCtr="0">
            <a:noAutofit/>
          </a:bodyPr>
          <a:lstStyle/>
          <a:p>
            <a:r>
              <a:rPr lang="en-US" err="1">
                <a:latin typeface="+mj-lt"/>
              </a:rPr>
              <a:t>Nội</a:t>
            </a:r>
            <a:r>
              <a:rPr lang="en-US">
                <a:latin typeface="+mj-lt"/>
              </a:rPr>
              <a:t> dung </a:t>
            </a:r>
            <a:r>
              <a:rPr lang="en-US" err="1">
                <a:latin typeface="+mj-lt"/>
              </a:rPr>
              <a:t>chính</a:t>
            </a:r>
            <a:endParaRPr>
              <a:latin typeface="+mj-lt"/>
            </a:endParaRPr>
          </a:p>
        </p:txBody>
      </p:sp>
      <p:sp>
        <p:nvSpPr>
          <p:cNvPr id="47" name="Google Shape;276;p28">
            <a:extLst>
              <a:ext uri="{FF2B5EF4-FFF2-40B4-BE49-F238E27FC236}">
                <a16:creationId xmlns:a16="http://schemas.microsoft.com/office/drawing/2014/main" id="{D1B2B145-4069-5D8B-42B8-B2B6794A9D37}"/>
              </a:ext>
            </a:extLst>
          </p:cNvPr>
          <p:cNvSpPr txBox="1">
            <a:spLocks/>
          </p:cNvSpPr>
          <p:nvPr/>
        </p:nvSpPr>
        <p:spPr>
          <a:xfrm>
            <a:off x="1378705" y="2094667"/>
            <a:ext cx="2043542" cy="664649"/>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Giới</a:t>
            </a:r>
            <a:r>
              <a:rPr lang="en-US" sz="1800">
                <a:solidFill>
                  <a:schemeClr val="accent2"/>
                </a:solidFill>
                <a:latin typeface="+mj-lt"/>
              </a:rPr>
              <a:t> </a:t>
            </a:r>
            <a:r>
              <a:rPr lang="en-US" sz="1800" err="1">
                <a:solidFill>
                  <a:schemeClr val="accent2"/>
                </a:solidFill>
                <a:latin typeface="+mj-lt"/>
              </a:rPr>
              <a:t>thiệu</a:t>
            </a:r>
            <a:r>
              <a:rPr lang="en-US" sz="1800">
                <a:solidFill>
                  <a:schemeClr val="accent2"/>
                </a:solidFill>
                <a:latin typeface="+mj-lt"/>
              </a:rPr>
              <a:t> </a:t>
            </a:r>
            <a:r>
              <a:rPr lang="en-US" sz="1800" err="1">
                <a:solidFill>
                  <a:schemeClr val="accent2"/>
                </a:solidFill>
                <a:latin typeface="+mj-lt"/>
              </a:rPr>
              <a:t>bài</a:t>
            </a:r>
            <a:r>
              <a:rPr lang="en-US" sz="1800">
                <a:solidFill>
                  <a:schemeClr val="accent2"/>
                </a:solidFill>
                <a:latin typeface="+mj-lt"/>
              </a:rPr>
              <a:t> </a:t>
            </a:r>
            <a:r>
              <a:rPr lang="en-US" sz="1800" err="1">
                <a:solidFill>
                  <a:schemeClr val="accent2"/>
                </a:solidFill>
                <a:latin typeface="+mj-lt"/>
              </a:rPr>
              <a:t>toán</a:t>
            </a:r>
            <a:endParaRPr lang="en-US" sz="1800">
              <a:solidFill>
                <a:schemeClr val="accent2"/>
              </a:solidFill>
              <a:latin typeface="+mj-lt"/>
            </a:endParaRPr>
          </a:p>
        </p:txBody>
      </p:sp>
      <p:sp>
        <p:nvSpPr>
          <p:cNvPr id="48" name="Google Shape;278;p28">
            <a:extLst>
              <a:ext uri="{FF2B5EF4-FFF2-40B4-BE49-F238E27FC236}">
                <a16:creationId xmlns:a16="http://schemas.microsoft.com/office/drawing/2014/main" id="{339F69BC-E2E1-F36C-174F-FB70A36649D1}"/>
              </a:ext>
            </a:extLst>
          </p:cNvPr>
          <p:cNvSpPr txBox="1">
            <a:spLocks/>
          </p:cNvSpPr>
          <p:nvPr/>
        </p:nvSpPr>
        <p:spPr>
          <a:xfrm>
            <a:off x="1378705" y="1350369"/>
            <a:ext cx="2043542" cy="650812"/>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Đặt</a:t>
            </a:r>
            <a:r>
              <a:rPr lang="en-US" sz="1800">
                <a:solidFill>
                  <a:schemeClr val="accent2"/>
                </a:solidFill>
                <a:latin typeface="+mj-lt"/>
              </a:rPr>
              <a:t> </a:t>
            </a:r>
            <a:r>
              <a:rPr lang="en-US" sz="1800" err="1">
                <a:solidFill>
                  <a:schemeClr val="accent2"/>
                </a:solidFill>
                <a:latin typeface="+mj-lt"/>
              </a:rPr>
              <a:t>vấn</a:t>
            </a:r>
            <a:r>
              <a:rPr lang="en-US" sz="1800">
                <a:solidFill>
                  <a:schemeClr val="accent2"/>
                </a:solidFill>
                <a:latin typeface="+mj-lt"/>
              </a:rPr>
              <a:t> </a:t>
            </a:r>
            <a:r>
              <a:rPr lang="en-US" sz="1800" err="1">
                <a:solidFill>
                  <a:schemeClr val="accent2"/>
                </a:solidFill>
                <a:latin typeface="+mj-lt"/>
              </a:rPr>
              <a:t>đề</a:t>
            </a:r>
            <a:endParaRPr lang="en-US" sz="1800">
              <a:solidFill>
                <a:schemeClr val="accent2"/>
              </a:solidFill>
              <a:latin typeface="+mj-lt"/>
            </a:endParaRPr>
          </a:p>
        </p:txBody>
      </p:sp>
      <p:sp>
        <p:nvSpPr>
          <p:cNvPr id="49" name="Google Shape;284;p28">
            <a:extLst>
              <a:ext uri="{FF2B5EF4-FFF2-40B4-BE49-F238E27FC236}">
                <a16:creationId xmlns:a16="http://schemas.microsoft.com/office/drawing/2014/main" id="{86BB43C9-316E-4916-3047-FE34E1E39BF9}"/>
              </a:ext>
            </a:extLst>
          </p:cNvPr>
          <p:cNvSpPr txBox="1">
            <a:spLocks/>
          </p:cNvSpPr>
          <p:nvPr/>
        </p:nvSpPr>
        <p:spPr>
          <a:xfrm>
            <a:off x="640374" y="1458020"/>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1</a:t>
            </a:r>
          </a:p>
        </p:txBody>
      </p:sp>
      <p:sp>
        <p:nvSpPr>
          <p:cNvPr id="50" name="Google Shape;285;p28">
            <a:extLst>
              <a:ext uri="{FF2B5EF4-FFF2-40B4-BE49-F238E27FC236}">
                <a16:creationId xmlns:a16="http://schemas.microsoft.com/office/drawing/2014/main" id="{006E36E7-6B24-4E3A-DE0C-6E24BB8EBD9F}"/>
              </a:ext>
            </a:extLst>
          </p:cNvPr>
          <p:cNvSpPr txBox="1">
            <a:spLocks/>
          </p:cNvSpPr>
          <p:nvPr/>
        </p:nvSpPr>
        <p:spPr>
          <a:xfrm>
            <a:off x="648550" y="2212230"/>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2</a:t>
            </a:r>
          </a:p>
        </p:txBody>
      </p:sp>
      <p:cxnSp>
        <p:nvCxnSpPr>
          <p:cNvPr id="51" name="Google Shape;286;p28">
            <a:extLst>
              <a:ext uri="{FF2B5EF4-FFF2-40B4-BE49-F238E27FC236}">
                <a16:creationId xmlns:a16="http://schemas.microsoft.com/office/drawing/2014/main" id="{D3AF47AB-81C7-4390-CEAC-6CD069197182}"/>
              </a:ext>
            </a:extLst>
          </p:cNvPr>
          <p:cNvCxnSpPr/>
          <p:nvPr/>
        </p:nvCxnSpPr>
        <p:spPr>
          <a:xfrm>
            <a:off x="1262360" y="1313810"/>
            <a:ext cx="0" cy="664650"/>
          </a:xfrm>
          <a:prstGeom prst="straightConnector1">
            <a:avLst/>
          </a:prstGeom>
          <a:noFill/>
          <a:ln w="19050" cap="flat" cmpd="sng">
            <a:solidFill>
              <a:schemeClr val="dk1"/>
            </a:solidFill>
            <a:prstDash val="solid"/>
            <a:round/>
            <a:headEnd type="none" w="med" len="med"/>
            <a:tailEnd type="none" w="med" len="med"/>
          </a:ln>
        </p:spPr>
      </p:cxnSp>
      <p:cxnSp>
        <p:nvCxnSpPr>
          <p:cNvPr id="52" name="Google Shape;287;p28">
            <a:extLst>
              <a:ext uri="{FF2B5EF4-FFF2-40B4-BE49-F238E27FC236}">
                <a16:creationId xmlns:a16="http://schemas.microsoft.com/office/drawing/2014/main" id="{223D96C3-34A9-06C2-E94E-AB16431733ED}"/>
              </a:ext>
            </a:extLst>
          </p:cNvPr>
          <p:cNvCxnSpPr/>
          <p:nvPr/>
        </p:nvCxnSpPr>
        <p:spPr>
          <a:xfrm>
            <a:off x="1270536" y="2133251"/>
            <a:ext cx="0" cy="664650"/>
          </a:xfrm>
          <a:prstGeom prst="straightConnector1">
            <a:avLst/>
          </a:prstGeom>
          <a:noFill/>
          <a:ln w="19050" cap="flat" cmpd="sng">
            <a:solidFill>
              <a:schemeClr val="dk1"/>
            </a:solidFill>
            <a:prstDash val="solid"/>
            <a:round/>
            <a:headEnd type="none" w="med" len="med"/>
            <a:tailEnd type="none" w="med" len="med"/>
          </a:ln>
        </p:spPr>
      </p:cxnSp>
      <p:sp>
        <p:nvSpPr>
          <p:cNvPr id="53" name="Google Shape;276;p28">
            <a:extLst>
              <a:ext uri="{FF2B5EF4-FFF2-40B4-BE49-F238E27FC236}">
                <a16:creationId xmlns:a16="http://schemas.microsoft.com/office/drawing/2014/main" id="{9DE7B552-8600-EF90-0A2C-E093B7AA5004}"/>
              </a:ext>
            </a:extLst>
          </p:cNvPr>
          <p:cNvSpPr txBox="1">
            <a:spLocks/>
          </p:cNvSpPr>
          <p:nvPr/>
        </p:nvSpPr>
        <p:spPr>
          <a:xfrm>
            <a:off x="1411586" y="2880423"/>
            <a:ext cx="2043542" cy="769838"/>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Mô</a:t>
            </a:r>
            <a:r>
              <a:rPr lang="en-US" sz="1800">
                <a:solidFill>
                  <a:schemeClr val="accent2"/>
                </a:solidFill>
                <a:latin typeface="+mj-lt"/>
              </a:rPr>
              <a:t> </a:t>
            </a:r>
            <a:r>
              <a:rPr lang="en-US" sz="1800" err="1">
                <a:solidFill>
                  <a:schemeClr val="accent2"/>
                </a:solidFill>
                <a:latin typeface="+mj-lt"/>
              </a:rPr>
              <a:t>hình</a:t>
            </a:r>
            <a:r>
              <a:rPr lang="en-US" sz="1800">
                <a:solidFill>
                  <a:schemeClr val="accent2"/>
                </a:solidFill>
                <a:latin typeface="+mj-lt"/>
              </a:rPr>
              <a:t> </a:t>
            </a:r>
            <a:r>
              <a:rPr lang="en-US" sz="1800" err="1">
                <a:solidFill>
                  <a:schemeClr val="accent2"/>
                </a:solidFill>
                <a:latin typeface="+mj-lt"/>
              </a:rPr>
              <a:t>sử</a:t>
            </a:r>
            <a:r>
              <a:rPr lang="en-US" sz="1800">
                <a:solidFill>
                  <a:schemeClr val="accent2"/>
                </a:solidFill>
                <a:latin typeface="+mj-lt"/>
              </a:rPr>
              <a:t> </a:t>
            </a:r>
            <a:r>
              <a:rPr lang="en-US" sz="1800" err="1">
                <a:solidFill>
                  <a:schemeClr val="accent2"/>
                </a:solidFill>
                <a:latin typeface="+mj-lt"/>
              </a:rPr>
              <a:t>dụng</a:t>
            </a:r>
            <a:endParaRPr lang="en-US" sz="1800">
              <a:solidFill>
                <a:schemeClr val="accent2"/>
              </a:solidFill>
              <a:latin typeface="+mj-lt"/>
            </a:endParaRPr>
          </a:p>
        </p:txBody>
      </p:sp>
      <p:sp>
        <p:nvSpPr>
          <p:cNvPr id="54" name="Google Shape;285;p28">
            <a:extLst>
              <a:ext uri="{FF2B5EF4-FFF2-40B4-BE49-F238E27FC236}">
                <a16:creationId xmlns:a16="http://schemas.microsoft.com/office/drawing/2014/main" id="{71EF8F76-749F-80EA-ED67-B231DED6B8FD}"/>
              </a:ext>
            </a:extLst>
          </p:cNvPr>
          <p:cNvSpPr txBox="1">
            <a:spLocks/>
          </p:cNvSpPr>
          <p:nvPr/>
        </p:nvSpPr>
        <p:spPr>
          <a:xfrm>
            <a:off x="655442" y="3059692"/>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3</a:t>
            </a:r>
          </a:p>
        </p:txBody>
      </p:sp>
      <p:cxnSp>
        <p:nvCxnSpPr>
          <p:cNvPr id="55" name="Google Shape;287;p28">
            <a:extLst>
              <a:ext uri="{FF2B5EF4-FFF2-40B4-BE49-F238E27FC236}">
                <a16:creationId xmlns:a16="http://schemas.microsoft.com/office/drawing/2014/main" id="{B613D3A0-51AA-1F09-B0DC-26D3CEA8F2AB}"/>
              </a:ext>
            </a:extLst>
          </p:cNvPr>
          <p:cNvCxnSpPr/>
          <p:nvPr/>
        </p:nvCxnSpPr>
        <p:spPr>
          <a:xfrm>
            <a:off x="1277428" y="2980713"/>
            <a:ext cx="0" cy="664650"/>
          </a:xfrm>
          <a:prstGeom prst="straightConnector1">
            <a:avLst/>
          </a:prstGeom>
          <a:noFill/>
          <a:ln w="19050" cap="flat" cmpd="sng">
            <a:solidFill>
              <a:schemeClr val="dk1"/>
            </a:solidFill>
            <a:prstDash val="solid"/>
            <a:round/>
            <a:headEnd type="none" w="med" len="med"/>
            <a:tailEnd type="none" w="med" len="med"/>
          </a:ln>
        </p:spPr>
      </p:cxnSp>
      <p:sp>
        <p:nvSpPr>
          <p:cNvPr id="406" name="Google Shape;276;p28">
            <a:extLst>
              <a:ext uri="{FF2B5EF4-FFF2-40B4-BE49-F238E27FC236}">
                <a16:creationId xmlns:a16="http://schemas.microsoft.com/office/drawing/2014/main" id="{B96BC0F2-E5B1-A315-46F6-A47F3F05D5DD}"/>
              </a:ext>
            </a:extLst>
          </p:cNvPr>
          <p:cNvSpPr txBox="1">
            <a:spLocks/>
          </p:cNvSpPr>
          <p:nvPr/>
        </p:nvSpPr>
        <p:spPr>
          <a:xfrm>
            <a:off x="4185392" y="2133251"/>
            <a:ext cx="2043542" cy="66465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Kết</a:t>
            </a:r>
            <a:r>
              <a:rPr lang="en-US" sz="1800">
                <a:solidFill>
                  <a:schemeClr val="accent2"/>
                </a:solidFill>
                <a:latin typeface="+mj-lt"/>
              </a:rPr>
              <a:t> </a:t>
            </a:r>
            <a:r>
              <a:rPr lang="en-US" sz="1800" err="1">
                <a:solidFill>
                  <a:schemeClr val="accent2"/>
                </a:solidFill>
                <a:latin typeface="+mj-lt"/>
              </a:rPr>
              <a:t>luận</a:t>
            </a:r>
            <a:endParaRPr lang="en-US" sz="1800">
              <a:solidFill>
                <a:schemeClr val="accent2"/>
              </a:solidFill>
              <a:latin typeface="+mj-lt"/>
            </a:endParaRPr>
          </a:p>
        </p:txBody>
      </p:sp>
      <p:sp>
        <p:nvSpPr>
          <p:cNvPr id="407" name="Google Shape;278;p28">
            <a:extLst>
              <a:ext uri="{FF2B5EF4-FFF2-40B4-BE49-F238E27FC236}">
                <a16:creationId xmlns:a16="http://schemas.microsoft.com/office/drawing/2014/main" id="{06CA6730-F566-9F3E-B562-DEED22D1775C}"/>
              </a:ext>
            </a:extLst>
          </p:cNvPr>
          <p:cNvSpPr txBox="1">
            <a:spLocks/>
          </p:cNvSpPr>
          <p:nvPr/>
        </p:nvSpPr>
        <p:spPr>
          <a:xfrm>
            <a:off x="4185392" y="1291820"/>
            <a:ext cx="2324629" cy="761924"/>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Triển</a:t>
            </a:r>
            <a:r>
              <a:rPr lang="en-US" sz="1800">
                <a:solidFill>
                  <a:schemeClr val="accent2"/>
                </a:solidFill>
                <a:latin typeface="+mj-lt"/>
              </a:rPr>
              <a:t> </a:t>
            </a:r>
            <a:r>
              <a:rPr lang="en-US" sz="1800" err="1">
                <a:solidFill>
                  <a:schemeClr val="accent2"/>
                </a:solidFill>
                <a:latin typeface="+mj-lt"/>
              </a:rPr>
              <a:t>khai</a:t>
            </a:r>
            <a:r>
              <a:rPr lang="en-US" sz="1800">
                <a:solidFill>
                  <a:schemeClr val="accent2"/>
                </a:solidFill>
                <a:latin typeface="+mj-lt"/>
              </a:rPr>
              <a:t> </a:t>
            </a:r>
            <a:r>
              <a:rPr lang="en-US" sz="1800" err="1">
                <a:solidFill>
                  <a:schemeClr val="accent2"/>
                </a:solidFill>
                <a:latin typeface="+mj-lt"/>
              </a:rPr>
              <a:t>ứng</a:t>
            </a:r>
            <a:r>
              <a:rPr lang="en-US" sz="1800">
                <a:solidFill>
                  <a:schemeClr val="accent2"/>
                </a:solidFill>
                <a:latin typeface="+mj-lt"/>
              </a:rPr>
              <a:t> </a:t>
            </a:r>
            <a:r>
              <a:rPr lang="en-US" sz="1800" err="1">
                <a:solidFill>
                  <a:schemeClr val="accent2"/>
                </a:solidFill>
                <a:latin typeface="+mj-lt"/>
              </a:rPr>
              <a:t>dụng</a:t>
            </a:r>
            <a:endParaRPr lang="en-US" sz="1800">
              <a:solidFill>
                <a:schemeClr val="accent2"/>
              </a:solidFill>
              <a:latin typeface="+mj-lt"/>
            </a:endParaRPr>
          </a:p>
        </p:txBody>
      </p:sp>
      <p:sp>
        <p:nvSpPr>
          <p:cNvPr id="408" name="Google Shape;284;p28">
            <a:extLst>
              <a:ext uri="{FF2B5EF4-FFF2-40B4-BE49-F238E27FC236}">
                <a16:creationId xmlns:a16="http://schemas.microsoft.com/office/drawing/2014/main" id="{1C909C8C-E3B4-8DA2-59DA-926200F2D916}"/>
              </a:ext>
            </a:extLst>
          </p:cNvPr>
          <p:cNvSpPr txBox="1">
            <a:spLocks/>
          </p:cNvSpPr>
          <p:nvPr/>
        </p:nvSpPr>
        <p:spPr>
          <a:xfrm>
            <a:off x="3430210" y="1492645"/>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5</a:t>
            </a:r>
          </a:p>
        </p:txBody>
      </p:sp>
      <p:sp>
        <p:nvSpPr>
          <p:cNvPr id="409" name="Google Shape;285;p28">
            <a:extLst>
              <a:ext uri="{FF2B5EF4-FFF2-40B4-BE49-F238E27FC236}">
                <a16:creationId xmlns:a16="http://schemas.microsoft.com/office/drawing/2014/main" id="{DD504FBB-EC99-210E-5B4C-2CD061363C37}"/>
              </a:ext>
            </a:extLst>
          </p:cNvPr>
          <p:cNvSpPr txBox="1">
            <a:spLocks/>
          </p:cNvSpPr>
          <p:nvPr/>
        </p:nvSpPr>
        <p:spPr>
          <a:xfrm>
            <a:off x="3428998" y="2252210"/>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6</a:t>
            </a:r>
          </a:p>
        </p:txBody>
      </p:sp>
      <p:cxnSp>
        <p:nvCxnSpPr>
          <p:cNvPr id="410" name="Google Shape;286;p28">
            <a:extLst>
              <a:ext uri="{FF2B5EF4-FFF2-40B4-BE49-F238E27FC236}">
                <a16:creationId xmlns:a16="http://schemas.microsoft.com/office/drawing/2014/main" id="{E359A691-1A5E-6933-C747-7E70CBE01A88}"/>
              </a:ext>
            </a:extLst>
          </p:cNvPr>
          <p:cNvCxnSpPr/>
          <p:nvPr/>
        </p:nvCxnSpPr>
        <p:spPr>
          <a:xfrm>
            <a:off x="4052196" y="1348435"/>
            <a:ext cx="0" cy="664650"/>
          </a:xfrm>
          <a:prstGeom prst="straightConnector1">
            <a:avLst/>
          </a:prstGeom>
          <a:noFill/>
          <a:ln w="19050" cap="flat" cmpd="sng">
            <a:solidFill>
              <a:schemeClr val="dk1"/>
            </a:solidFill>
            <a:prstDash val="solid"/>
            <a:round/>
            <a:headEnd type="none" w="med" len="med"/>
            <a:tailEnd type="none" w="med" len="med"/>
          </a:ln>
        </p:spPr>
      </p:cxnSp>
      <p:cxnSp>
        <p:nvCxnSpPr>
          <p:cNvPr id="411" name="Google Shape;287;p28">
            <a:extLst>
              <a:ext uri="{FF2B5EF4-FFF2-40B4-BE49-F238E27FC236}">
                <a16:creationId xmlns:a16="http://schemas.microsoft.com/office/drawing/2014/main" id="{EB46CF46-2A4D-6DB6-A218-480BD7C3BF08}"/>
              </a:ext>
            </a:extLst>
          </p:cNvPr>
          <p:cNvCxnSpPr/>
          <p:nvPr/>
        </p:nvCxnSpPr>
        <p:spPr>
          <a:xfrm>
            <a:off x="4050984" y="2173231"/>
            <a:ext cx="0" cy="664650"/>
          </a:xfrm>
          <a:prstGeom prst="straightConnector1">
            <a:avLst/>
          </a:prstGeom>
          <a:noFill/>
          <a:ln w="19050" cap="flat" cmpd="sng">
            <a:solidFill>
              <a:schemeClr val="dk1"/>
            </a:solidFill>
            <a:prstDash val="solid"/>
            <a:round/>
            <a:headEnd type="none" w="med" len="med"/>
            <a:tailEnd type="none" w="med" len="med"/>
          </a:ln>
        </p:spPr>
      </p:cxnSp>
      <p:sp>
        <p:nvSpPr>
          <p:cNvPr id="412" name="Google Shape;276;p28">
            <a:extLst>
              <a:ext uri="{FF2B5EF4-FFF2-40B4-BE49-F238E27FC236}">
                <a16:creationId xmlns:a16="http://schemas.microsoft.com/office/drawing/2014/main" id="{91B8FBB4-E1C9-1FA6-0DB8-0BD22DCA816B}"/>
              </a:ext>
            </a:extLst>
          </p:cNvPr>
          <p:cNvSpPr txBox="1">
            <a:spLocks/>
          </p:cNvSpPr>
          <p:nvPr/>
        </p:nvSpPr>
        <p:spPr>
          <a:xfrm>
            <a:off x="4196453" y="3023923"/>
            <a:ext cx="2043542" cy="66465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a:solidFill>
                  <a:schemeClr val="accent2"/>
                </a:solidFill>
                <a:latin typeface="+mj-lt"/>
              </a:rPr>
              <a:t>Demo</a:t>
            </a:r>
          </a:p>
        </p:txBody>
      </p:sp>
      <p:sp>
        <p:nvSpPr>
          <p:cNvPr id="413" name="Google Shape;285;p28">
            <a:extLst>
              <a:ext uri="{FF2B5EF4-FFF2-40B4-BE49-F238E27FC236}">
                <a16:creationId xmlns:a16="http://schemas.microsoft.com/office/drawing/2014/main" id="{333FA10D-EFF1-D7DE-D8BE-F7FD18BD67C6}"/>
              </a:ext>
            </a:extLst>
          </p:cNvPr>
          <p:cNvSpPr txBox="1">
            <a:spLocks/>
          </p:cNvSpPr>
          <p:nvPr/>
        </p:nvSpPr>
        <p:spPr>
          <a:xfrm>
            <a:off x="3429363" y="3141486"/>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7</a:t>
            </a:r>
          </a:p>
        </p:txBody>
      </p:sp>
      <p:cxnSp>
        <p:nvCxnSpPr>
          <p:cNvPr id="414" name="Google Shape;287;p28">
            <a:extLst>
              <a:ext uri="{FF2B5EF4-FFF2-40B4-BE49-F238E27FC236}">
                <a16:creationId xmlns:a16="http://schemas.microsoft.com/office/drawing/2014/main" id="{B26C85F4-DFF0-64F1-D8BA-A15459CFCC65}"/>
              </a:ext>
            </a:extLst>
          </p:cNvPr>
          <p:cNvCxnSpPr/>
          <p:nvPr/>
        </p:nvCxnSpPr>
        <p:spPr>
          <a:xfrm>
            <a:off x="4062296" y="2993091"/>
            <a:ext cx="0" cy="664650"/>
          </a:xfrm>
          <a:prstGeom prst="straightConnector1">
            <a:avLst/>
          </a:prstGeom>
          <a:noFill/>
          <a:ln w="19050" cap="flat" cmpd="sng">
            <a:solidFill>
              <a:schemeClr val="dk1"/>
            </a:solidFill>
            <a:prstDash val="solid"/>
            <a:round/>
            <a:headEnd type="none" w="med" len="med"/>
            <a:tailEnd type="none" w="med" len="med"/>
          </a:ln>
        </p:spPr>
      </p:cxnSp>
      <p:sp>
        <p:nvSpPr>
          <p:cNvPr id="415" name="Google Shape;278;p28">
            <a:extLst>
              <a:ext uri="{FF2B5EF4-FFF2-40B4-BE49-F238E27FC236}">
                <a16:creationId xmlns:a16="http://schemas.microsoft.com/office/drawing/2014/main" id="{7D9FC4FD-4FB2-D94D-E82E-9334077DAAE0}"/>
              </a:ext>
            </a:extLst>
          </p:cNvPr>
          <p:cNvSpPr txBox="1">
            <a:spLocks/>
          </p:cNvSpPr>
          <p:nvPr/>
        </p:nvSpPr>
        <p:spPr>
          <a:xfrm>
            <a:off x="1411586" y="3766394"/>
            <a:ext cx="2043542" cy="761924"/>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BM Plex Sans SemiBold"/>
              <a:buNone/>
              <a:defRPr sz="135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3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US" sz="1800" err="1">
                <a:solidFill>
                  <a:schemeClr val="accent2"/>
                </a:solidFill>
                <a:latin typeface="+mj-lt"/>
              </a:rPr>
              <a:t>Xây</a:t>
            </a:r>
            <a:r>
              <a:rPr lang="en-US" sz="1800">
                <a:solidFill>
                  <a:schemeClr val="accent2"/>
                </a:solidFill>
                <a:latin typeface="+mj-lt"/>
              </a:rPr>
              <a:t> </a:t>
            </a:r>
            <a:r>
              <a:rPr lang="en-US" sz="1800" err="1">
                <a:solidFill>
                  <a:schemeClr val="accent2"/>
                </a:solidFill>
                <a:latin typeface="+mj-lt"/>
              </a:rPr>
              <a:t>dựng</a:t>
            </a:r>
            <a:r>
              <a:rPr lang="en-US" sz="1800">
                <a:solidFill>
                  <a:schemeClr val="accent2"/>
                </a:solidFill>
                <a:latin typeface="+mj-lt"/>
              </a:rPr>
              <a:t> </a:t>
            </a:r>
            <a:r>
              <a:rPr lang="en-US" sz="1800" err="1">
                <a:solidFill>
                  <a:schemeClr val="accent2"/>
                </a:solidFill>
                <a:latin typeface="+mj-lt"/>
              </a:rPr>
              <a:t>mô</a:t>
            </a:r>
            <a:r>
              <a:rPr lang="en-US" sz="1800">
                <a:solidFill>
                  <a:schemeClr val="accent2"/>
                </a:solidFill>
                <a:latin typeface="+mj-lt"/>
              </a:rPr>
              <a:t> </a:t>
            </a:r>
            <a:r>
              <a:rPr lang="en-US" sz="1800" err="1">
                <a:solidFill>
                  <a:schemeClr val="accent2"/>
                </a:solidFill>
                <a:latin typeface="+mj-lt"/>
              </a:rPr>
              <a:t>hình</a:t>
            </a:r>
            <a:endParaRPr lang="en-US" sz="1800">
              <a:solidFill>
                <a:schemeClr val="accent2"/>
              </a:solidFill>
              <a:latin typeface="+mj-lt"/>
            </a:endParaRPr>
          </a:p>
        </p:txBody>
      </p:sp>
      <p:sp>
        <p:nvSpPr>
          <p:cNvPr id="416" name="Google Shape;284;p28">
            <a:extLst>
              <a:ext uri="{FF2B5EF4-FFF2-40B4-BE49-F238E27FC236}">
                <a16:creationId xmlns:a16="http://schemas.microsoft.com/office/drawing/2014/main" id="{D8B58E67-17E0-2839-CD0E-81BB31C82C57}"/>
              </a:ext>
            </a:extLst>
          </p:cNvPr>
          <p:cNvSpPr txBox="1">
            <a:spLocks/>
          </p:cNvSpPr>
          <p:nvPr/>
        </p:nvSpPr>
        <p:spPr>
          <a:xfrm>
            <a:off x="655442" y="3959241"/>
            <a:ext cx="628737" cy="42952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1"/>
              </a:buClr>
              <a:buSzPts val="4000"/>
              <a:buFont typeface="IBM Plex Sans"/>
              <a:buNone/>
              <a:defRPr sz="3000" b="1" i="0" u="none" strike="noStrike" cap="none">
                <a:solidFill>
                  <a:schemeClr val="dk1"/>
                </a:solidFill>
                <a:latin typeface="IBM Plex Sans"/>
                <a:ea typeface="IBM Plex Sans"/>
                <a:cs typeface="IBM Plex Sans"/>
                <a:sym typeface="IBM Plex Sans"/>
              </a:defRPr>
            </a:lvl9pPr>
          </a:lstStyle>
          <a:p>
            <a:r>
              <a:rPr lang="en">
                <a:solidFill>
                  <a:schemeClr val="accent4"/>
                </a:solidFill>
                <a:latin typeface="+mj-lt"/>
              </a:rPr>
              <a:t>4</a:t>
            </a:r>
          </a:p>
        </p:txBody>
      </p:sp>
      <p:cxnSp>
        <p:nvCxnSpPr>
          <p:cNvPr id="417" name="Google Shape;286;p28">
            <a:extLst>
              <a:ext uri="{FF2B5EF4-FFF2-40B4-BE49-F238E27FC236}">
                <a16:creationId xmlns:a16="http://schemas.microsoft.com/office/drawing/2014/main" id="{69B1F4C1-68E2-87A3-3D0B-2FD17F134218}"/>
              </a:ext>
            </a:extLst>
          </p:cNvPr>
          <p:cNvCxnSpPr/>
          <p:nvPr/>
        </p:nvCxnSpPr>
        <p:spPr>
          <a:xfrm>
            <a:off x="1277428" y="3815031"/>
            <a:ext cx="0" cy="66465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5897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3" name="Title 2">
            <a:extLst>
              <a:ext uri="{FF2B5EF4-FFF2-40B4-BE49-F238E27FC236}">
                <a16:creationId xmlns:a16="http://schemas.microsoft.com/office/drawing/2014/main" id="{081305DA-E89E-2789-F2F6-D84A6D50BD88}"/>
              </a:ext>
            </a:extLst>
          </p:cNvPr>
          <p:cNvSpPr>
            <a:spLocks noGrp="1"/>
          </p:cNvSpPr>
          <p:nvPr>
            <p:ph type="title"/>
          </p:nvPr>
        </p:nvSpPr>
        <p:spPr/>
        <p:txBody>
          <a:bodyPr/>
          <a:lstStyle/>
          <a:p>
            <a:r>
              <a:rPr lang="en-US" sz="2000">
                <a:latin typeface="+mj-lt"/>
              </a:rPr>
              <a:t>Demo video</a:t>
            </a:r>
          </a:p>
        </p:txBody>
      </p:sp>
      <p:pic>
        <p:nvPicPr>
          <p:cNvPr id="2" name="8681306187251103373.mp4">
            <a:hlinkClick r:id="" action="ppaction://media"/>
            <a:extLst>
              <a:ext uri="{FF2B5EF4-FFF2-40B4-BE49-F238E27FC236}">
                <a16:creationId xmlns:a16="http://schemas.microsoft.com/office/drawing/2014/main" id="{C484DDFE-62BE-D25A-DC97-1CD074FB89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0000" y="1043991"/>
            <a:ext cx="5772929" cy="3247273"/>
          </a:xfrm>
          <a:prstGeom prst="rect">
            <a:avLst/>
          </a:prstGeom>
        </p:spPr>
      </p:pic>
    </p:spTree>
    <p:extLst>
      <p:ext uri="{BB962C8B-B14F-4D97-AF65-F5344CB8AC3E}">
        <p14:creationId xmlns:p14="http://schemas.microsoft.com/office/powerpoint/2010/main" val="1757845879"/>
      </p:ext>
    </p:extLst>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776;p67">
            <a:extLst>
              <a:ext uri="{FF2B5EF4-FFF2-40B4-BE49-F238E27FC236}">
                <a16:creationId xmlns:a16="http://schemas.microsoft.com/office/drawing/2014/main" id="{D9EA208F-5C1F-D0DD-07E9-62F59B3DA705}"/>
              </a:ext>
            </a:extLst>
          </p:cNvPr>
          <p:cNvSpPr txBox="1">
            <a:spLocks/>
          </p:cNvSpPr>
          <p:nvPr/>
        </p:nvSpPr>
        <p:spPr>
          <a:xfrm>
            <a:off x="1740877" y="1902823"/>
            <a:ext cx="4547081" cy="1543762"/>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3600"/>
              <a:buFont typeface="Monda"/>
              <a:buNone/>
              <a:defRPr sz="3750" b="1" i="0" u="none" strike="noStrike" cap="none">
                <a:solidFill>
                  <a:schemeClr val="accent2"/>
                </a:solidFill>
                <a:latin typeface="Monda"/>
                <a:ea typeface="Monda"/>
                <a:cs typeface="Monda"/>
                <a:sym typeface="Monda"/>
              </a:defRPr>
            </a:lvl1pPr>
            <a:lvl2pPr marR="0" lvl="1"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2pPr>
            <a:lvl3pPr marR="0" lvl="2"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3pPr>
            <a:lvl4pPr marR="0" lvl="3"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4pPr>
            <a:lvl5pPr marR="0" lvl="4"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5pPr>
            <a:lvl6pPr marR="0" lvl="5"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6pPr>
            <a:lvl7pPr marR="0" lvl="6"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7pPr>
            <a:lvl8pPr marR="0" lvl="7"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8pPr>
            <a:lvl9pPr marR="0" lvl="8" algn="r" rtl="0">
              <a:lnSpc>
                <a:spcPct val="100000"/>
              </a:lnSpc>
              <a:spcBef>
                <a:spcPts val="0"/>
              </a:spcBef>
              <a:spcAft>
                <a:spcPts val="0"/>
              </a:spcAft>
              <a:buClr>
                <a:schemeClr val="dk1"/>
              </a:buClr>
              <a:buSzPts val="3600"/>
              <a:buFont typeface="Monda"/>
              <a:buNone/>
              <a:defRPr sz="2700" b="1" i="0" u="none" strike="noStrike" cap="none">
                <a:solidFill>
                  <a:schemeClr val="dk1"/>
                </a:solidFill>
                <a:latin typeface="Monda"/>
                <a:ea typeface="Monda"/>
                <a:cs typeface="Monda"/>
                <a:sym typeface="Monda"/>
              </a:defRPr>
            </a:lvl9pPr>
          </a:lstStyle>
          <a:p>
            <a:r>
              <a:rPr lang="vi-VN">
                <a:latin typeface="+mn-lt"/>
              </a:rPr>
              <a:t>Cảm ơn thầy cô</a:t>
            </a:r>
          </a:p>
          <a:p>
            <a:r>
              <a:rPr lang="vi-VN">
                <a:latin typeface="+mn-lt"/>
              </a:rPr>
              <a:t>đã lắng nghe!</a:t>
            </a:r>
            <a:endParaRPr lang="en-US">
              <a:latin typeface="+mn-lt"/>
            </a:endParaRPr>
          </a:p>
        </p:txBody>
      </p:sp>
    </p:spTree>
    <p:extLst>
      <p:ext uri="{BB962C8B-B14F-4D97-AF65-F5344CB8AC3E}">
        <p14:creationId xmlns:p14="http://schemas.microsoft.com/office/powerpoint/2010/main" val="24770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title"/>
          </p:nvPr>
        </p:nvSpPr>
        <p:spPr>
          <a:xfrm>
            <a:off x="534919" y="2429887"/>
            <a:ext cx="3217500" cy="1256161"/>
          </a:xfrm>
          <a:prstGeom prst="rect">
            <a:avLst/>
          </a:prstGeom>
        </p:spPr>
        <p:txBody>
          <a:bodyPr spcFirstLastPara="1" wrap="square" lIns="68569" tIns="68569" rIns="68569" bIns="68569" anchor="b" anchorCtr="0">
            <a:noAutofit/>
          </a:bodyPr>
          <a:lstStyle/>
          <a:p>
            <a:pPr marL="0" indent="0"/>
            <a:r>
              <a:rPr lang="en-US" err="1">
                <a:latin typeface="+mj-lt"/>
              </a:rPr>
              <a:t>Phụ</a:t>
            </a:r>
            <a:r>
              <a:rPr lang="en-US">
                <a:latin typeface="+mj-lt"/>
              </a:rPr>
              <a:t> </a:t>
            </a:r>
            <a:r>
              <a:rPr lang="en-US" err="1">
                <a:latin typeface="+mj-lt"/>
              </a:rPr>
              <a:t>lục</a:t>
            </a:r>
            <a:endParaRPr lang="en-US">
              <a:latin typeface="+mj-lt"/>
            </a:endParaRPr>
          </a:p>
        </p:txBody>
      </p:sp>
      <p:grpSp>
        <p:nvGrpSpPr>
          <p:cNvPr id="533" name="Google Shape;533;p37"/>
          <p:cNvGrpSpPr/>
          <p:nvPr/>
        </p:nvGrpSpPr>
        <p:grpSpPr>
          <a:xfrm>
            <a:off x="710288" y="3907800"/>
            <a:ext cx="522675" cy="67950"/>
            <a:chOff x="821600" y="4429350"/>
            <a:chExt cx="696900" cy="90600"/>
          </a:xfrm>
        </p:grpSpPr>
        <p:sp>
          <p:nvSpPr>
            <p:cNvPr id="534" name="Google Shape;534;p37"/>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5" name="Google Shape;535;p37"/>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6" name="Google Shape;536;p37"/>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7" name="Google Shape;537;p37"/>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538" name="Google Shape;538;p37"/>
          <p:cNvGrpSpPr/>
          <p:nvPr/>
        </p:nvGrpSpPr>
        <p:grpSpPr>
          <a:xfrm>
            <a:off x="1120391" y="4038137"/>
            <a:ext cx="160839" cy="247086"/>
            <a:chOff x="4633900" y="4206325"/>
            <a:chExt cx="331200" cy="508800"/>
          </a:xfrm>
        </p:grpSpPr>
        <p:sp>
          <p:nvSpPr>
            <p:cNvPr id="539" name="Google Shape;539;p37"/>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540" name="Google Shape;540;p37"/>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541" name="Google Shape;541;p37"/>
            <p:cNvCxnSpPr>
              <a:stCxn id="539"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278343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0FE336-1481-060D-85ED-8BF576B47DA2}"/>
              </a:ext>
            </a:extLst>
          </p:cNvPr>
          <p:cNvSpPr>
            <a:spLocks noGrp="1"/>
          </p:cNvSpPr>
          <p:nvPr>
            <p:ph type="title"/>
          </p:nvPr>
        </p:nvSpPr>
        <p:spPr/>
        <p:txBody>
          <a:bodyPr/>
          <a:lstStyle/>
          <a:p>
            <a:r>
              <a:rPr lang="en-VN" sz="2400">
                <a:latin typeface="+mj-lt"/>
              </a:rPr>
              <a:t>Thuận lợi và khó khăn</a:t>
            </a:r>
          </a:p>
        </p:txBody>
      </p:sp>
      <p:sp>
        <p:nvSpPr>
          <p:cNvPr id="6" name="Subtitle 5">
            <a:extLst>
              <a:ext uri="{FF2B5EF4-FFF2-40B4-BE49-F238E27FC236}">
                <a16:creationId xmlns:a16="http://schemas.microsoft.com/office/drawing/2014/main" id="{5D1956D7-8C31-840D-43E3-8B754CA5B07E}"/>
              </a:ext>
            </a:extLst>
          </p:cNvPr>
          <p:cNvSpPr>
            <a:spLocks noGrp="1"/>
          </p:cNvSpPr>
          <p:nvPr>
            <p:ph type="subTitle" idx="1"/>
          </p:nvPr>
        </p:nvSpPr>
        <p:spPr>
          <a:xfrm>
            <a:off x="3343210" y="1148879"/>
            <a:ext cx="2440575" cy="3220897"/>
          </a:xfrm>
        </p:spPr>
        <p:txBody>
          <a:bodyPr/>
          <a:lstStyle/>
          <a:p>
            <a:pPr marL="271463" indent="-271463"/>
            <a:r>
              <a:rPr lang="en-VN" sz="1400" b="1" dirty="0">
                <a:latin typeface="+mj-lt"/>
              </a:rPr>
              <a:t>Khó Khăn</a:t>
            </a:r>
          </a:p>
          <a:p>
            <a:pPr marL="182563" indent="-182563">
              <a:lnSpc>
                <a:spcPct val="100000"/>
              </a:lnSpc>
              <a:spcBef>
                <a:spcPts val="600"/>
              </a:spcBef>
              <a:spcAft>
                <a:spcPts val="600"/>
              </a:spcAft>
              <a:buFont typeface="Arial" panose="020B0604020202020204" pitchFamily="34" charset="0"/>
              <a:buChar char="•"/>
            </a:pPr>
            <a:r>
              <a:rPr lang="en-US" sz="1200" dirty="0" err="1">
                <a:latin typeface="+mj-lt"/>
                <a:cs typeface="Times New Roman" panose="02020603050405020304" pitchFamily="18" charset="0"/>
              </a:rPr>
              <a:t>Kinh</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nghiệm</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phát</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triển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quản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lý</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ứng</a:t>
            </a:r>
            <a:r>
              <a:rPr lang="en-US" sz="1200" dirty="0">
                <a:latin typeface="+mj-lt"/>
                <a:cs typeface="Times New Roman" panose="02020603050405020304" pitchFamily="18" charset="0"/>
              </a:rPr>
              <a:t> dung </a:t>
            </a:r>
            <a:r>
              <a:rPr lang="en-US" sz="1200" dirty="0" err="1">
                <a:latin typeface="+mj-lt"/>
                <a:cs typeface="Times New Roman" panose="02020603050405020304" pitchFamily="18" charset="0"/>
              </a:rPr>
              <a:t>còn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hạn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chế</a:t>
            </a:r>
            <a:r>
              <a:rPr lang="en-US" sz="1200" dirty="0">
                <a:latin typeface="+mj-lt"/>
                <a:cs typeface="Times New Roman" panose="02020603050405020304" pitchFamily="18" charset="0"/>
              </a:rPr>
              <a:t>.</a:t>
            </a:r>
          </a:p>
          <a:p>
            <a:pPr marL="182563" indent="-182563">
              <a:lnSpc>
                <a:spcPct val="100000"/>
              </a:lnSpc>
              <a:spcBef>
                <a:spcPts val="600"/>
              </a:spcBef>
              <a:spcAft>
                <a:spcPts val="600"/>
              </a:spcAft>
              <a:buFont typeface="Arial" panose="020B0604020202020204" pitchFamily="34" charset="0"/>
              <a:buChar char="•"/>
            </a:pPr>
            <a:r>
              <a:rPr lang="en-US" sz="1200" dirty="0" err="1">
                <a:latin typeface="+mj-lt"/>
                <a:cs typeface="Times New Roman" panose="02020603050405020304" pitchFamily="18" charset="0"/>
              </a:rPr>
              <a:t>Không</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đủ</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điều</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kiện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để</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nâng</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cấp</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phần</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mềm</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và</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thiết</a:t>
            </a:r>
            <a:r>
              <a:rPr lang="en-US" sz="1200" dirty="0">
                <a:latin typeface="+mj-lt"/>
                <a:cs typeface="Times New Roman" panose="02020603050405020304" pitchFamily="18" charset="0"/>
              </a:rPr>
              <a:t> </a:t>
            </a:r>
            <a:r>
              <a:rPr lang="en-US" sz="1200" dirty="0" err="1">
                <a:latin typeface="+mj-lt"/>
                <a:cs typeface="Times New Roman" panose="02020603050405020304" pitchFamily="18" charset="0"/>
              </a:rPr>
              <a:t>bị</a:t>
            </a:r>
            <a:r>
              <a:rPr lang="en-US" sz="1200" dirty="0">
                <a:latin typeface="+mj-lt"/>
                <a:cs typeface="Times New Roman" panose="02020603050405020304" pitchFamily="18" charset="0"/>
              </a:rPr>
              <a:t>.</a:t>
            </a:r>
            <a:endParaRPr lang="en-VN" sz="1200" dirty="0">
              <a:latin typeface="+mj-lt"/>
              <a:cs typeface="Times New Roman" panose="02020603050405020304" pitchFamily="18" charset="0"/>
            </a:endParaRPr>
          </a:p>
        </p:txBody>
      </p:sp>
      <p:sp>
        <p:nvSpPr>
          <p:cNvPr id="7" name="Subtitle 6">
            <a:extLst>
              <a:ext uri="{FF2B5EF4-FFF2-40B4-BE49-F238E27FC236}">
                <a16:creationId xmlns:a16="http://schemas.microsoft.com/office/drawing/2014/main" id="{E324A447-DC84-C585-72C1-2773AAD34DB4}"/>
              </a:ext>
            </a:extLst>
          </p:cNvPr>
          <p:cNvSpPr>
            <a:spLocks noGrp="1"/>
          </p:cNvSpPr>
          <p:nvPr>
            <p:ph type="subTitle" idx="2"/>
          </p:nvPr>
        </p:nvSpPr>
        <p:spPr>
          <a:xfrm>
            <a:off x="626874" y="1148879"/>
            <a:ext cx="2440575" cy="3220897"/>
          </a:xfrm>
        </p:spPr>
        <p:txBody>
          <a:bodyPr/>
          <a:lstStyle/>
          <a:p>
            <a:pPr marL="95250" indent="-95250"/>
            <a:r>
              <a:rPr lang="en-VN" sz="1400" b="1">
                <a:latin typeface="+mj-lt"/>
              </a:rPr>
              <a:t>Thuận lợi:</a:t>
            </a:r>
          </a:p>
          <a:p>
            <a:pPr marL="182563" lvl="0" indent="-182563">
              <a:lnSpc>
                <a:spcPct val="100000"/>
              </a:lnSpc>
              <a:spcBef>
                <a:spcPts val="600"/>
              </a:spcBef>
              <a:spcAft>
                <a:spcPts val="600"/>
              </a:spcAft>
              <a:buFont typeface="Arial" panose="020B0604020202020204" pitchFamily="34" charset="0"/>
              <a:buChar char="•"/>
            </a:pPr>
            <a:r>
              <a:rPr lang="en-US" sz="1200" err="1">
                <a:effectLst/>
                <a:latin typeface="+mj-lt"/>
                <a:ea typeface="Times New Roman" panose="02020603050405020304" pitchFamily="18" charset="0"/>
                <a:cs typeface="Times New Roman" panose="02020603050405020304" pitchFamily="18" charset="0"/>
              </a:rPr>
              <a:t>Nguồn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dữ</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liệu</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tham</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khảo</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đa</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dạng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trên</a:t>
            </a:r>
            <a:r>
              <a:rPr lang="en-US" sz="1200">
                <a:effectLst/>
                <a:latin typeface="+mj-lt"/>
                <a:ea typeface="Times New Roman" panose="02020603050405020304" pitchFamily="18" charset="0"/>
                <a:cs typeface="Times New Roman" panose="02020603050405020304" pitchFamily="18" charset="0"/>
              </a:rPr>
              <a:t> Internet.</a:t>
            </a:r>
            <a:endParaRPr lang="en-VN" sz="1200">
              <a:effectLst/>
              <a:latin typeface="+mj-lt"/>
              <a:ea typeface="Times New Roman" panose="02020603050405020304" pitchFamily="18" charset="0"/>
              <a:cs typeface="Times New Roman" panose="02020603050405020304" pitchFamily="18" charset="0"/>
            </a:endParaRPr>
          </a:p>
          <a:p>
            <a:pPr marL="182563" lvl="0" indent="-182563">
              <a:lnSpc>
                <a:spcPct val="100000"/>
              </a:lnSpc>
              <a:spcBef>
                <a:spcPts val="600"/>
              </a:spcBef>
              <a:spcAft>
                <a:spcPts val="600"/>
              </a:spcAft>
              <a:buFont typeface="Arial" panose="020B0604020202020204" pitchFamily="34" charset="0"/>
              <a:buChar char="•"/>
            </a:pPr>
            <a:r>
              <a:rPr lang="en-US" sz="1200" err="1">
                <a:effectLst/>
                <a:latin typeface="+mj-lt"/>
                <a:ea typeface="Times New Roman" panose="02020603050405020304" pitchFamily="18" charset="0"/>
                <a:cs typeface="Times New Roman" panose="02020603050405020304" pitchFamily="18" charset="0"/>
              </a:rPr>
              <a:t>Giảng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viên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hướng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dẫn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luôn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theo</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sát</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tận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tình</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sẵn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sàng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trao</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đổi</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hướng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dẫn</a:t>
            </a:r>
            <a:r>
              <a:rPr lang="en-US" sz="1200">
                <a:effectLst/>
                <a:latin typeface="+mj-lt"/>
                <a:ea typeface="Times New Roman" panose="02020603050405020304" pitchFamily="18" charset="0"/>
                <a:cs typeface="Times New Roman" panose="02020603050405020304" pitchFamily="18" charset="0"/>
              </a:rPr>
              <a:t>.</a:t>
            </a:r>
            <a:endParaRPr lang="en-VN" sz="1200">
              <a:effectLst/>
              <a:latin typeface="+mj-lt"/>
              <a:ea typeface="Times New Roman" panose="02020603050405020304" pitchFamily="18" charset="0"/>
              <a:cs typeface="Times New Roman" panose="02020603050405020304" pitchFamily="18" charset="0"/>
            </a:endParaRPr>
          </a:p>
          <a:p>
            <a:pPr marL="182563" lvl="0" indent="-182563">
              <a:lnSpc>
                <a:spcPct val="100000"/>
              </a:lnSpc>
              <a:spcBef>
                <a:spcPts val="600"/>
              </a:spcBef>
              <a:spcAft>
                <a:spcPts val="600"/>
              </a:spcAft>
              <a:buFont typeface="Arial" panose="020B0604020202020204" pitchFamily="34" charset="0"/>
              <a:buChar char="•"/>
            </a:pPr>
            <a:r>
              <a:rPr lang="en-US" sz="1200" err="1">
                <a:effectLst/>
                <a:latin typeface="+mj-lt"/>
                <a:ea typeface="Times New Roman" panose="02020603050405020304" pitchFamily="18" charset="0"/>
                <a:cs typeface="Times New Roman" panose="02020603050405020304" pitchFamily="18" charset="0"/>
              </a:rPr>
              <a:t>Có</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sự</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giúp</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đỡ</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từ</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gia</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đình</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thầy</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cô</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và</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bạn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bè</a:t>
            </a:r>
            <a:r>
              <a:rPr lang="en-US" sz="1200">
                <a:effectLst/>
                <a:latin typeface="+mj-lt"/>
                <a:ea typeface="Times New Roman" panose="02020603050405020304" pitchFamily="18" charset="0"/>
                <a:cs typeface="Times New Roman" panose="02020603050405020304" pitchFamily="18" charset="0"/>
              </a:rPr>
              <a:t>.</a:t>
            </a:r>
            <a:endParaRPr lang="en-VN" sz="1200">
              <a:effectLst/>
              <a:latin typeface="+mj-lt"/>
              <a:ea typeface="Times New Roman" panose="02020603050405020304" pitchFamily="18" charset="0"/>
              <a:cs typeface="Times New Roman" panose="02020603050405020304" pitchFamily="18" charset="0"/>
            </a:endParaRPr>
          </a:p>
          <a:p>
            <a:pPr marL="182563" lvl="0" indent="-182563">
              <a:lnSpc>
                <a:spcPct val="100000"/>
              </a:lnSpc>
              <a:spcBef>
                <a:spcPts val="600"/>
              </a:spcBef>
              <a:spcAft>
                <a:spcPts val="600"/>
              </a:spcAft>
              <a:buFont typeface="Arial" panose="020B0604020202020204" pitchFamily="34" charset="0"/>
              <a:buChar char="•"/>
            </a:pPr>
            <a:r>
              <a:rPr lang="en-US" sz="1200" err="1">
                <a:effectLst/>
                <a:latin typeface="+mj-lt"/>
                <a:ea typeface="Times New Roman" panose="02020603050405020304" pitchFamily="18" charset="0"/>
                <a:cs typeface="Times New Roman" panose="02020603050405020304" pitchFamily="18" charset="0"/>
              </a:rPr>
              <a:t>Nhiều</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công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cụ</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giúp</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đỡ</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trong</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việc</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phát</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triển</a:t>
            </a:r>
            <a:r>
              <a:rPr lang="en-US" sz="1200">
                <a:effectLst/>
                <a:latin typeface="+mj-lt"/>
                <a:ea typeface="Times New Roman" panose="02020603050405020304" pitchFamily="18" charset="0"/>
                <a:cs typeface="Times New Roman" panose="02020603050405020304" pitchFamily="18" charset="0"/>
              </a:rPr>
              <a:t> </a:t>
            </a:r>
            <a:r>
              <a:rPr lang="en-US" sz="1200" err="1">
                <a:effectLst/>
                <a:latin typeface="+mj-lt"/>
                <a:ea typeface="Times New Roman" panose="02020603050405020304" pitchFamily="18" charset="0"/>
                <a:cs typeface="Times New Roman" panose="02020603050405020304" pitchFamily="18" charset="0"/>
              </a:rPr>
              <a:t>ứng</a:t>
            </a:r>
            <a:r>
              <a:rPr lang="en-US" sz="1200">
                <a:effectLst/>
                <a:latin typeface="+mj-lt"/>
                <a:ea typeface="Times New Roman" panose="02020603050405020304" pitchFamily="18" charset="0"/>
                <a:cs typeface="Times New Roman" panose="02020603050405020304" pitchFamily="18" charset="0"/>
              </a:rPr>
              <a:t> dung.</a:t>
            </a:r>
            <a:endParaRPr lang="en-VN" sz="1200">
              <a:effectLst/>
              <a:latin typeface="+mj-lt"/>
              <a:ea typeface="Times New Roman" panose="02020603050405020304" pitchFamily="18" charset="0"/>
              <a:cs typeface="Times New Roman" panose="02020603050405020304" pitchFamily="18" charset="0"/>
            </a:endParaRPr>
          </a:p>
          <a:p>
            <a:endParaRPr lang="en-VN" sz="900">
              <a:latin typeface="+mj-lt"/>
            </a:endParaRPr>
          </a:p>
        </p:txBody>
      </p:sp>
    </p:spTree>
    <p:extLst>
      <p:ext uri="{BB962C8B-B14F-4D97-AF65-F5344CB8AC3E}">
        <p14:creationId xmlns:p14="http://schemas.microsoft.com/office/powerpoint/2010/main" val="735063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0FE336-1481-060D-85ED-8BF576B47DA2}"/>
              </a:ext>
            </a:extLst>
          </p:cNvPr>
          <p:cNvSpPr>
            <a:spLocks noGrp="1"/>
          </p:cNvSpPr>
          <p:nvPr>
            <p:ph type="title"/>
          </p:nvPr>
        </p:nvSpPr>
        <p:spPr/>
        <p:txBody>
          <a:bodyPr/>
          <a:lstStyle/>
          <a:p>
            <a:r>
              <a:rPr lang="en-SG" sz="2400" err="1">
                <a:latin typeface="+mj-lt"/>
              </a:rPr>
              <a:t>Hướng</a:t>
            </a:r>
            <a:r>
              <a:rPr lang="en-SG" sz="2400">
                <a:latin typeface="+mj-lt"/>
              </a:rPr>
              <a:t> </a:t>
            </a:r>
            <a:r>
              <a:rPr lang="en-SG" sz="2400" err="1">
                <a:latin typeface="+mj-lt"/>
              </a:rPr>
              <a:t>phát</a:t>
            </a:r>
            <a:r>
              <a:rPr lang="en-SG" sz="2400">
                <a:latin typeface="+mj-lt"/>
              </a:rPr>
              <a:t> </a:t>
            </a:r>
            <a:r>
              <a:rPr lang="en-SG" sz="2400" err="1">
                <a:latin typeface="+mj-lt"/>
              </a:rPr>
              <a:t>triển</a:t>
            </a:r>
            <a:endParaRPr lang="en-VN" sz="2400">
              <a:latin typeface="+mj-lt"/>
            </a:endParaRPr>
          </a:p>
        </p:txBody>
      </p:sp>
      <p:sp>
        <p:nvSpPr>
          <p:cNvPr id="7" name="Subtitle 6">
            <a:extLst>
              <a:ext uri="{FF2B5EF4-FFF2-40B4-BE49-F238E27FC236}">
                <a16:creationId xmlns:a16="http://schemas.microsoft.com/office/drawing/2014/main" id="{E324A447-DC84-C585-72C1-2773AAD34DB4}"/>
              </a:ext>
            </a:extLst>
          </p:cNvPr>
          <p:cNvSpPr>
            <a:spLocks noGrp="1"/>
          </p:cNvSpPr>
          <p:nvPr>
            <p:ph type="subTitle" idx="2"/>
          </p:nvPr>
        </p:nvSpPr>
        <p:spPr>
          <a:xfrm>
            <a:off x="626874" y="1148879"/>
            <a:ext cx="5631519" cy="3220897"/>
          </a:xfrm>
        </p:spPr>
        <p:txBody>
          <a:bodyPr/>
          <a:lstStyle/>
          <a:p>
            <a:pPr>
              <a:lnSpc>
                <a:spcPct val="150000"/>
              </a:lnSpc>
              <a:buFont typeface="Arial" panose="020B0604020202020204" pitchFamily="34" charset="0"/>
              <a:buChar char="•"/>
            </a:pPr>
            <a:r>
              <a:rPr lang="en-US" sz="1400">
                <a:effectLst/>
                <a:latin typeface="+mj-lt"/>
                <a:ea typeface="Times New Roman" panose="02020603050405020304" pitchFamily="18" charset="0"/>
              </a:rPr>
              <a:t>Thu </a:t>
            </a:r>
            <a:r>
              <a:rPr lang="en-US" sz="1400" err="1">
                <a:effectLst/>
                <a:latin typeface="+mj-lt"/>
                <a:ea typeface="Times New Roman" panose="02020603050405020304" pitchFamily="18" charset="0"/>
              </a:rPr>
              <a:t>thập</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thêm</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nhiều</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dữ</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liệu</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bình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luận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và</a:t>
            </a:r>
            <a:r>
              <a:rPr lang="en-US" sz="1400">
                <a:latin typeface="+mj-lt"/>
                <a:ea typeface="Times New Roman" panose="02020603050405020304" pitchFamily="18" charset="0"/>
              </a:rPr>
              <a:t> </a:t>
            </a:r>
            <a:r>
              <a:rPr lang="en-US" sz="1400" err="1">
                <a:effectLst/>
                <a:latin typeface="+mj-lt"/>
                <a:ea typeface="Times New Roman" panose="02020603050405020304" pitchFamily="18" charset="0"/>
              </a:rPr>
              <a:t>gắn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nhãn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và</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tiến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hành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huấn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luyện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cho</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mô</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hình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để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tăng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độ</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chính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xác</a:t>
            </a:r>
            <a:r>
              <a:rPr lang="en-US" sz="1400">
                <a:effectLst/>
                <a:latin typeface="+mj-lt"/>
                <a:ea typeface="Times New Roman" panose="02020603050405020304" pitchFamily="18" charset="0"/>
              </a:rPr>
              <a:t>.</a:t>
            </a:r>
          </a:p>
          <a:p>
            <a:pPr>
              <a:lnSpc>
                <a:spcPct val="150000"/>
              </a:lnSpc>
              <a:buFont typeface="Arial" panose="020B0604020202020204" pitchFamily="34" charset="0"/>
              <a:buChar char="•"/>
            </a:pPr>
            <a:r>
              <a:rPr lang="en-US" sz="1400" err="1">
                <a:latin typeface="+mj-lt"/>
                <a:ea typeface="Times New Roman" panose="02020603050405020304" pitchFamily="18" charset="0"/>
              </a:rPr>
              <a:t>C</a:t>
            </a:r>
            <a:r>
              <a:rPr lang="en-US" sz="1400" err="1">
                <a:effectLst/>
                <a:latin typeface="+mj-lt"/>
                <a:ea typeface="Times New Roman" panose="02020603050405020304" pitchFamily="18" charset="0"/>
              </a:rPr>
              <a:t>ải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thiện</a:t>
            </a:r>
            <a:r>
              <a:rPr lang="en-US" sz="1400">
                <a:effectLst/>
                <a:latin typeface="+mj-lt"/>
                <a:ea typeface="Times New Roman" panose="02020603050405020304" pitchFamily="18" charset="0"/>
              </a:rPr>
              <a:t> API </a:t>
            </a:r>
            <a:r>
              <a:rPr lang="en-US" sz="1400" err="1">
                <a:effectLst/>
                <a:latin typeface="+mj-lt"/>
                <a:ea typeface="Times New Roman" panose="02020603050405020304" pitchFamily="18" charset="0"/>
              </a:rPr>
              <a:t>để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có</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tích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hợp</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vào</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nhiều</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nền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tảng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không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chỉ</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dừng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lại</a:t>
            </a:r>
            <a:r>
              <a:rPr lang="en-US" sz="1400">
                <a:effectLst/>
                <a:latin typeface="+mj-lt"/>
                <a:ea typeface="Times New Roman" panose="02020603050405020304" pitchFamily="18" charset="0"/>
              </a:rPr>
              <a:t> ở extension. </a:t>
            </a:r>
          </a:p>
          <a:p>
            <a:pPr>
              <a:lnSpc>
                <a:spcPct val="150000"/>
              </a:lnSpc>
              <a:buFont typeface="Arial" panose="020B0604020202020204" pitchFamily="34" charset="0"/>
              <a:buChar char="•"/>
            </a:pPr>
            <a:r>
              <a:rPr lang="en-US" sz="1400" err="1">
                <a:effectLst/>
                <a:latin typeface="+mj-lt"/>
                <a:ea typeface="Times New Roman" panose="02020603050405020304" pitchFamily="18" charset="0"/>
              </a:rPr>
              <a:t>Phạm</a:t>
            </a:r>
            <a:r>
              <a:rPr lang="en-US" sz="1400">
                <a:effectLst/>
                <a:latin typeface="+mj-lt"/>
                <a:ea typeface="Times New Roman" panose="02020603050405020304" pitchFamily="18" charset="0"/>
              </a:rPr>
              <a:t> vi </a:t>
            </a:r>
            <a:r>
              <a:rPr lang="en-US" sz="1400" err="1">
                <a:effectLst/>
                <a:latin typeface="+mj-lt"/>
                <a:ea typeface="Times New Roman" panose="02020603050405020304" pitchFamily="18" charset="0"/>
              </a:rPr>
              <a:t>về</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đối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tượng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có</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trích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suất</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đặc</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trưng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của</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từng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người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dùng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để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tối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ưu</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hóa</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trải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nghiệm</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của</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từng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người</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dùng</a:t>
            </a:r>
            <a:r>
              <a:rPr lang="en-US" sz="1400">
                <a:effectLst/>
                <a:latin typeface="+mj-lt"/>
                <a:ea typeface="Times New Roman" panose="02020603050405020304" pitchFamily="18" charset="0"/>
              </a:rPr>
              <a:t>.</a:t>
            </a:r>
            <a:endParaRPr lang="en-SG" sz="1400">
              <a:effectLst/>
              <a:latin typeface="+mj-lt"/>
              <a:ea typeface="Times New Roman" panose="02020603050405020304" pitchFamily="18" charset="0"/>
            </a:endParaRPr>
          </a:p>
          <a:p>
            <a:pPr>
              <a:lnSpc>
                <a:spcPct val="150000"/>
              </a:lnSpc>
              <a:buFont typeface="Arial" panose="020B0604020202020204" pitchFamily="34" charset="0"/>
              <a:buChar char="•"/>
            </a:pPr>
            <a:r>
              <a:rPr lang="en-US" sz="1400" err="1">
                <a:effectLst/>
                <a:latin typeface="+mj-lt"/>
                <a:ea typeface="Times New Roman" panose="02020603050405020304" pitchFamily="18" charset="0"/>
              </a:rPr>
              <a:t>Đặc</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biệt</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nhóm</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muốn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phát</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triển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mô</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hình</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có</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thể</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thực</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hiện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trên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ngôn</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ngữ</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tiếng</a:t>
            </a:r>
            <a:r>
              <a:rPr lang="en-US" sz="1400">
                <a:effectLst/>
                <a:latin typeface="+mj-lt"/>
                <a:ea typeface="Times New Roman" panose="02020603050405020304" pitchFamily="18" charset="0"/>
              </a:rPr>
              <a:t> </a:t>
            </a:r>
            <a:r>
              <a:rPr lang="en-US" sz="1400" err="1">
                <a:effectLst/>
                <a:latin typeface="+mj-lt"/>
                <a:ea typeface="Times New Roman" panose="02020603050405020304" pitchFamily="18" charset="0"/>
              </a:rPr>
              <a:t>Việt</a:t>
            </a:r>
            <a:r>
              <a:rPr lang="en-US" sz="1400">
                <a:effectLst/>
                <a:latin typeface="+mj-lt"/>
                <a:ea typeface="Times New Roman" panose="02020603050405020304" pitchFamily="18" charset="0"/>
              </a:rPr>
              <a:t>. </a:t>
            </a:r>
            <a:endParaRPr lang="en-VN" sz="1400">
              <a:latin typeface="+mj-lt"/>
            </a:endParaRPr>
          </a:p>
        </p:txBody>
      </p:sp>
    </p:spTree>
    <p:extLst>
      <p:ext uri="{BB962C8B-B14F-4D97-AF65-F5344CB8AC3E}">
        <p14:creationId xmlns:p14="http://schemas.microsoft.com/office/powerpoint/2010/main" val="943580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Mô</a:t>
            </a:r>
            <a:r>
              <a:rPr lang="en-US" sz="1800">
                <a:latin typeface="+mj-lt"/>
              </a:rPr>
              <a:t> </a:t>
            </a:r>
            <a:r>
              <a:rPr lang="en-US" sz="1800" err="1">
                <a:latin typeface="+mj-lt"/>
              </a:rPr>
              <a:t>hình</a:t>
            </a:r>
            <a:r>
              <a:rPr lang="en-US" sz="1800">
                <a:latin typeface="+mj-lt"/>
              </a:rPr>
              <a:t> CBOW</a:t>
            </a:r>
          </a:p>
        </p:txBody>
      </p:sp>
      <p:pic>
        <p:nvPicPr>
          <p:cNvPr id="2" name="Picture 1">
            <a:extLst>
              <a:ext uri="{FF2B5EF4-FFF2-40B4-BE49-F238E27FC236}">
                <a16:creationId xmlns:a16="http://schemas.microsoft.com/office/drawing/2014/main" id="{C54EACF6-9A88-B535-693C-F7C89E343FE6}"/>
              </a:ext>
            </a:extLst>
          </p:cNvPr>
          <p:cNvPicPr/>
          <p:nvPr/>
        </p:nvPicPr>
        <p:blipFill>
          <a:blip r:embed="rId3"/>
          <a:srcRect/>
          <a:stretch>
            <a:fillRect/>
          </a:stretch>
        </p:blipFill>
        <p:spPr>
          <a:xfrm>
            <a:off x="1511133" y="962743"/>
            <a:ext cx="3550920" cy="2903220"/>
          </a:xfrm>
          <a:prstGeom prst="rect">
            <a:avLst/>
          </a:prstGeom>
          <a:ln/>
        </p:spPr>
      </p:pic>
      <p:pic>
        <p:nvPicPr>
          <p:cNvPr id="7" name="image45.png">
            <a:extLst>
              <a:ext uri="{FF2B5EF4-FFF2-40B4-BE49-F238E27FC236}">
                <a16:creationId xmlns:a16="http://schemas.microsoft.com/office/drawing/2014/main" id="{D216D092-F37D-B238-2A21-FF6864742173}"/>
              </a:ext>
            </a:extLst>
          </p:cNvPr>
          <p:cNvPicPr/>
          <p:nvPr/>
        </p:nvPicPr>
        <p:blipFill rotWithShape="1">
          <a:blip r:embed="rId4"/>
          <a:srcRect l="2698" t="3147" r="1783" b="4592"/>
          <a:stretch/>
        </p:blipFill>
        <p:spPr bwMode="auto">
          <a:xfrm>
            <a:off x="540000" y="2669624"/>
            <a:ext cx="4044950" cy="2232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00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Tính</a:t>
            </a:r>
            <a:r>
              <a:rPr lang="en-US" sz="1800">
                <a:latin typeface="+mj-lt"/>
              </a:rPr>
              <a:t> </a:t>
            </a:r>
            <a:r>
              <a:rPr lang="en-US" sz="1800" err="1">
                <a:latin typeface="+mj-lt"/>
              </a:rPr>
              <a:t>điểm</a:t>
            </a:r>
            <a:r>
              <a:rPr lang="en-US" sz="1800">
                <a:latin typeface="+mj-lt"/>
              </a:rPr>
              <a:t> </a:t>
            </a:r>
            <a:r>
              <a:rPr lang="en-US" sz="1800" err="1">
                <a:latin typeface="+mj-lt"/>
              </a:rPr>
              <a:t>của</a:t>
            </a:r>
            <a:r>
              <a:rPr lang="en-US" sz="1800">
                <a:latin typeface="+mj-lt"/>
              </a:rPr>
              <a:t> </a:t>
            </a:r>
            <a:r>
              <a:rPr lang="en-US" sz="1800" err="1">
                <a:latin typeface="+mj-lt"/>
              </a:rPr>
              <a:t>từ</a:t>
            </a:r>
            <a:endParaRPr lang="en-US" sz="1800">
              <a:latin typeface="+mj-l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E6234-0C6E-C91E-5C08-C879EF17B3AE}"/>
                  </a:ext>
                </a:extLst>
              </p:cNvPr>
              <p:cNvSpPr txBox="1"/>
              <p:nvPr/>
            </p:nvSpPr>
            <p:spPr>
              <a:xfrm>
                <a:off x="540000" y="1670338"/>
                <a:ext cx="2135744" cy="7005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ctrlPr>
                            <a:rPr lang="en-SG" i="1">
                              <a:effectLst/>
                              <a:latin typeface="Cambria Math" panose="020405030504060302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𝜖</m:t>
                          </m:r>
                          <m:sSub>
                            <m:sSubPr>
                              <m:ctrlPr>
                                <a:rPr lang="en-SG" i="1" smtClean="0">
                                  <a:effectLst/>
                                  <a:latin typeface="Cambria Math" panose="02040503050406030204" pitchFamily="18" charset="0"/>
                                </a:rPr>
                              </m:ctrlPr>
                            </m:sSubPr>
                            <m:e>
                              <m:r>
                                <a:rPr lang="en-SG" b="0" i="1" smtClean="0">
                                  <a:effectLst/>
                                  <a:latin typeface="Cambria Math" panose="02040503050406030204" pitchFamily="18" charset="0"/>
                                </a:rPr>
                                <m:t>𝑔</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m:t>
                              </m:r>
                            </m:sub>
                          </m:sSub>
                        </m:sub>
                        <m:sup>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sup>
                        <m:e>
                          <m:sSubSup>
                            <m:sSubSupPr>
                              <m:ctrlPr>
                                <a:rPr lang="en-SG" i="1">
                                  <a:effectLst/>
                                  <a:latin typeface="Cambria Math" panose="020405030504060302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sup>
                          </m:sSubSup>
                          <m:sSub>
                            <m:sSubPr>
                              <m:ctrlPr>
                                <a:rPr lang="en-SG"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e>
                      </m:nary>
                    </m:oMath>
                  </m:oMathPara>
                </a14:m>
                <a:endParaRPr lang="en-SG">
                  <a:latin typeface="+mj-lt"/>
                </a:endParaRPr>
              </a:p>
            </p:txBody>
          </p:sp>
        </mc:Choice>
        <mc:Fallback xmlns="">
          <p:sp>
            <p:nvSpPr>
              <p:cNvPr id="5" name="TextBox 4">
                <a:extLst>
                  <a:ext uri="{FF2B5EF4-FFF2-40B4-BE49-F238E27FC236}">
                    <a16:creationId xmlns:a16="http://schemas.microsoft.com/office/drawing/2014/main" id="{284E6234-0C6E-C91E-5C08-C879EF17B3AE}"/>
                  </a:ext>
                </a:extLst>
              </p:cNvPr>
              <p:cNvSpPr txBox="1">
                <a:spLocks noRot="1" noChangeAspect="1" noMove="1" noResize="1" noEditPoints="1" noAdjustHandles="1" noChangeArrowheads="1" noChangeShapeType="1" noTextEdit="1"/>
              </p:cNvSpPr>
              <p:nvPr/>
            </p:nvSpPr>
            <p:spPr>
              <a:xfrm>
                <a:off x="540000" y="1670338"/>
                <a:ext cx="2135744" cy="70051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5A829-46E6-127E-492B-B684263F0F68}"/>
                  </a:ext>
                </a:extLst>
              </p:cNvPr>
              <p:cNvSpPr txBox="1"/>
              <p:nvPr/>
            </p:nvSpPr>
            <p:spPr>
              <a:xfrm>
                <a:off x="539999" y="3416799"/>
                <a:ext cx="5343349" cy="118994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mtClean="0">
                        <a:latin typeface="Cambria Math" panose="02040503050406030204" pitchFamily="18" charset="0"/>
                        <a:ea typeface="Times New Roman" panose="02020603050405020304" pitchFamily="18" charset="0"/>
                        <a:cs typeface="Arimo" panose="020B0604020202020204" charset="0"/>
                      </a:rPr>
                      <m:t>𝐺</m:t>
                    </m:r>
                  </m:oMath>
                </a14:m>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kích</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thước</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của</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từ</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điển</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các</a:t>
                </a:r>
                <a:r>
                  <a:rPr lang="en-US">
                    <a:latin typeface="+mj-lt"/>
                    <a:ea typeface="Times New Roman" panose="02020603050405020304" pitchFamily="18" charset="0"/>
                    <a:cs typeface="Arimo" panose="020B0604020202020204" charset="0"/>
                  </a:rPr>
                  <a:t> n-gram</a:t>
                </a:r>
              </a:p>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ea typeface="Times New Roman" panose="02020603050405020304" pitchFamily="18" charset="0"/>
                            <a:cs typeface="Arimo" panose="020B0604020202020204" charset="0"/>
                          </a:rPr>
                        </m:ctrlPr>
                      </m:sSubPr>
                      <m:e>
                        <m:r>
                          <a:rPr lang="en-SG">
                            <a:latin typeface="Cambria Math" panose="02040503050406030204" pitchFamily="18" charset="0"/>
                            <a:ea typeface="Times New Roman" panose="02020603050405020304" pitchFamily="18" charset="0"/>
                            <a:cs typeface="Arimo" panose="020B0604020202020204" charset="0"/>
                          </a:rPr>
                          <m:t>𝑔</m:t>
                        </m:r>
                      </m:e>
                      <m:sub>
                        <m:r>
                          <a:rPr lang="en-US">
                            <a:latin typeface="Cambria Math" panose="02040503050406030204" pitchFamily="18" charset="0"/>
                            <a:ea typeface="Times New Roman" panose="02020603050405020304" pitchFamily="18" charset="0"/>
                            <a:cs typeface="Arimo" panose="020B0604020202020204" charset="0"/>
                          </a:rPr>
                          <m:t>𝑤</m:t>
                        </m:r>
                      </m:sub>
                    </m:sSub>
                  </m:oMath>
                </a14:m>
                <a:r>
                  <a:rPr lang="en-SG">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tập</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hợp</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các</a:t>
                </a:r>
                <a:r>
                  <a:rPr lang="en-US">
                    <a:latin typeface="+mj-lt"/>
                    <a:ea typeface="Times New Roman" panose="02020603050405020304" pitchFamily="18" charset="0"/>
                    <a:cs typeface="Arimo" panose="020B0604020202020204" charset="0"/>
                  </a:rPr>
                  <a:t> n-gram </a:t>
                </a:r>
                <a:r>
                  <a:rPr lang="en-US" err="1">
                    <a:latin typeface="+mj-lt"/>
                    <a:ea typeface="Times New Roman" panose="02020603050405020304" pitchFamily="18" charset="0"/>
                    <a:cs typeface="Arimo" panose="020B0604020202020204" charset="0"/>
                  </a:rPr>
                  <a:t>xuất</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hiện</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trong</a:t>
                </a:r>
                <a:r>
                  <a:rPr lang="en-US">
                    <a:latin typeface="+mj-lt"/>
                    <a:ea typeface="Times New Roman" panose="02020603050405020304" pitchFamily="18" charset="0"/>
                    <a:cs typeface="Arimo" panose="020B0604020202020204" charset="0"/>
                  </a:rPr>
                  <a:t> </a:t>
                </a:r>
                <a14:m>
                  <m:oMath xmlns:m="http://schemas.openxmlformats.org/officeDocument/2006/math">
                    <m:r>
                      <a:rPr lang="en-US">
                        <a:latin typeface="Cambria Math" panose="02040503050406030204" pitchFamily="18" charset="0"/>
                        <a:ea typeface="Times New Roman" panose="02020603050405020304" pitchFamily="18" charset="0"/>
                        <a:cs typeface="Arimo" panose="020B0604020202020204" charset="0"/>
                      </a:rPr>
                      <m:t>𝑤</m:t>
                    </m:r>
                  </m:oMath>
                </a14:m>
                <a:r>
                  <a:rPr lang="en-SG">
                    <a:latin typeface="+mj-lt"/>
                    <a:ea typeface="Times New Roman" panose="02020603050405020304" pitchFamily="18" charset="0"/>
                    <a:cs typeface="Arimo" panose="020B0604020202020204" charset="0"/>
                  </a:rPr>
                  <a:t>, </a:t>
                </a:r>
                <a14:m>
                  <m:oMath xmlns:m="http://schemas.openxmlformats.org/officeDocument/2006/math">
                    <m:sSub>
                      <m:sSubPr>
                        <m:ctrlPr>
                          <a:rPr lang="en-SG" i="1">
                            <a:latin typeface="Cambria Math" panose="02040503050406030204" pitchFamily="18" charset="0"/>
                            <a:ea typeface="Times New Roman" panose="02020603050405020304" pitchFamily="18" charset="0"/>
                            <a:cs typeface="Arimo" panose="020B0604020202020204" charset="0"/>
                          </a:rPr>
                        </m:ctrlPr>
                      </m:sSubPr>
                      <m:e>
                        <m:r>
                          <a:rPr lang="en-US">
                            <a:latin typeface="Cambria Math" panose="02040503050406030204" pitchFamily="18" charset="0"/>
                            <a:ea typeface="Times New Roman" panose="02020603050405020304" pitchFamily="18" charset="0"/>
                            <a:cs typeface="Arimo" panose="020B0604020202020204" charset="0"/>
                          </a:rPr>
                          <m:t>𝑔</m:t>
                        </m:r>
                      </m:e>
                      <m:sub>
                        <m:r>
                          <a:rPr lang="en-US">
                            <a:latin typeface="Cambria Math" panose="02040503050406030204" pitchFamily="18" charset="0"/>
                            <a:ea typeface="Times New Roman" panose="02020603050405020304" pitchFamily="18" charset="0"/>
                            <a:cs typeface="Arimo" panose="020B0604020202020204" charset="0"/>
                          </a:rPr>
                          <m:t>𝑤</m:t>
                        </m:r>
                      </m:sub>
                    </m:sSub>
                  </m:oMath>
                </a14:m>
                <a:r>
                  <a:rPr lang="en-US">
                    <a:latin typeface="+mj-lt"/>
                    <a:ea typeface="Times New Roman" panose="02020603050405020304" pitchFamily="18" charset="0"/>
                    <a:cs typeface="Arimo" panose="020B0604020202020204" charset="0"/>
                  </a:rPr>
                  <a:t> ⊂ {1, . . . , </a:t>
                </a:r>
                <a14:m>
                  <m:oMath xmlns:m="http://schemas.openxmlformats.org/officeDocument/2006/math">
                    <m:r>
                      <a:rPr lang="en-US">
                        <a:latin typeface="Cambria Math" panose="02040503050406030204" pitchFamily="18" charset="0"/>
                        <a:ea typeface="Times New Roman" panose="02020603050405020304" pitchFamily="18" charset="0"/>
                        <a:cs typeface="Arimo" panose="020B0604020202020204" charset="0"/>
                      </a:rPr>
                      <m:t>𝐺</m:t>
                    </m:r>
                  </m:oMath>
                </a14:m>
                <a:r>
                  <a:rPr lang="en-US">
                    <a:latin typeface="+mj-lt"/>
                    <a:ea typeface="Times New Roman" panose="02020603050405020304" pitchFamily="18" charset="0"/>
                    <a:cs typeface="Arimo" panose="020B0604020202020204" charset="0"/>
                  </a:rPr>
                  <a:t>} </a:t>
                </a:r>
                <a:endParaRPr lang="en-SG">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ea typeface="Times New Roman" panose="02020603050405020304" pitchFamily="18" charset="0"/>
                            <a:cs typeface="Arimo" panose="020B0604020202020204" charset="0"/>
                          </a:rPr>
                        </m:ctrlPr>
                      </m:sSubPr>
                      <m:e>
                        <m:r>
                          <a:rPr lang="en-US">
                            <a:latin typeface="Cambria Math" panose="02040503050406030204" pitchFamily="18" charset="0"/>
                            <a:ea typeface="Times New Roman" panose="02020603050405020304" pitchFamily="18" charset="0"/>
                            <a:cs typeface="Arimo" panose="020B0604020202020204" charset="0"/>
                          </a:rPr>
                          <m:t>𝑧</m:t>
                        </m:r>
                      </m:e>
                      <m:sub>
                        <m:r>
                          <a:rPr lang="en-US">
                            <a:latin typeface="Cambria Math" panose="02040503050406030204" pitchFamily="18" charset="0"/>
                            <a:ea typeface="Times New Roman" panose="02020603050405020304" pitchFamily="18" charset="0"/>
                            <a:cs typeface="Arimo" panose="020B0604020202020204" charset="0"/>
                          </a:rPr>
                          <m:t>𝑔</m:t>
                        </m:r>
                      </m:sub>
                    </m:sSub>
                  </m:oMath>
                </a14:m>
                <a:r>
                  <a:rPr lang="en-US">
                    <a:latin typeface="+mj-lt"/>
                    <a:ea typeface="Times New Roman" panose="02020603050405020304" pitchFamily="18" charset="0"/>
                    <a:cs typeface="Arimo" panose="020B0604020202020204" charset="0"/>
                  </a:rPr>
                  <a:t>: vector </a:t>
                </a:r>
                <a:r>
                  <a:rPr lang="en-US" err="1">
                    <a:latin typeface="+mj-lt"/>
                    <a:ea typeface="Times New Roman" panose="02020603050405020304" pitchFamily="18" charset="0"/>
                    <a:cs typeface="Arimo" panose="020B0604020202020204" charset="0"/>
                  </a:rPr>
                  <a:t>cho</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mỗi</a:t>
                </a:r>
                <a:r>
                  <a:rPr lang="en-US">
                    <a:latin typeface="+mj-lt"/>
                    <a:ea typeface="Times New Roman" panose="02020603050405020304" pitchFamily="18" charset="0"/>
                    <a:cs typeface="Arimo" panose="020B0604020202020204" charset="0"/>
                  </a:rPr>
                  <a:t> n-gram </a:t>
                </a:r>
                <a14:m>
                  <m:oMath xmlns:m="http://schemas.openxmlformats.org/officeDocument/2006/math">
                    <m:r>
                      <a:rPr lang="en-US">
                        <a:latin typeface="Cambria Math" panose="02040503050406030204" pitchFamily="18" charset="0"/>
                        <a:ea typeface="Times New Roman" panose="02020603050405020304" pitchFamily="18" charset="0"/>
                        <a:cs typeface="Arimo" panose="020B0604020202020204" charset="0"/>
                      </a:rPr>
                      <m:t>𝑔</m:t>
                    </m:r>
                  </m:oMath>
                </a14:m>
                <a:endParaRPr lang="en-SG">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sSub>
                      <m:sSubPr>
                        <m:ctrlPr>
                          <a:rPr lang="en-SG" i="1">
                            <a:latin typeface="Cambria Math" panose="02040503050406030204" pitchFamily="18" charset="0"/>
                            <a:ea typeface="Times New Roman" panose="02020603050405020304" pitchFamily="18" charset="0"/>
                            <a:cs typeface="Arimo" panose="020B0604020202020204" charset="0"/>
                          </a:rPr>
                        </m:ctrlPr>
                      </m:sSubPr>
                      <m:e>
                        <m:r>
                          <a:rPr lang="en-US">
                            <a:latin typeface="Cambria Math" panose="02040503050406030204" pitchFamily="18" charset="0"/>
                            <a:ea typeface="Times New Roman" panose="02020603050405020304" pitchFamily="18" charset="0"/>
                            <a:cs typeface="Arimo" panose="020B0604020202020204" charset="0"/>
                          </a:rPr>
                          <m:t>𝑣</m:t>
                        </m:r>
                      </m:e>
                      <m:sub>
                        <m:r>
                          <a:rPr lang="en-US">
                            <a:latin typeface="Cambria Math" panose="02040503050406030204" pitchFamily="18" charset="0"/>
                            <a:ea typeface="Times New Roman" panose="02020603050405020304" pitchFamily="18" charset="0"/>
                            <a:cs typeface="Arimo" panose="020B0604020202020204" charset="0"/>
                          </a:rPr>
                          <m:t>𝑐</m:t>
                        </m:r>
                      </m:sub>
                    </m:sSub>
                  </m:oMath>
                </a14:m>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biểu</a:t>
                </a:r>
                <a:r>
                  <a:rPr lang="en-US">
                    <a:latin typeface="+mj-lt"/>
                    <a:ea typeface="Times New Roman" panose="02020603050405020304" pitchFamily="18" charset="0"/>
                    <a:cs typeface="Arimo" panose="020B0604020202020204" charset="0"/>
                  </a:rPr>
                  <a:t> </a:t>
                </a:r>
                <a:r>
                  <a:rPr lang="en-US" err="1">
                    <a:latin typeface="+mj-lt"/>
                    <a:ea typeface="Times New Roman" panose="02020603050405020304" pitchFamily="18" charset="0"/>
                    <a:cs typeface="Arimo" panose="020B0604020202020204" charset="0"/>
                  </a:rPr>
                  <a:t>diễn</a:t>
                </a:r>
                <a:r>
                  <a:rPr lang="en-US">
                    <a:latin typeface="+mj-lt"/>
                    <a:ea typeface="Times New Roman" panose="02020603050405020304" pitchFamily="18" charset="0"/>
                    <a:cs typeface="Arimo" panose="020B0604020202020204" charset="0"/>
                  </a:rPr>
                  <a:t> vector </a:t>
                </a:r>
                <a:r>
                  <a:rPr lang="en-US" err="1">
                    <a:latin typeface="+mj-lt"/>
                    <a:ea typeface="Times New Roman" panose="02020603050405020304" pitchFamily="18" charset="0"/>
                    <a:cs typeface="Arimo" panose="020B0604020202020204" charset="0"/>
                  </a:rPr>
                  <a:t>cho</a:t>
                </a:r>
                <a:r>
                  <a:rPr lang="en-US">
                    <a:latin typeface="+mj-lt"/>
                    <a:ea typeface="Times New Roman" panose="02020603050405020304" pitchFamily="18" charset="0"/>
                    <a:cs typeface="Arimo" panose="020B0604020202020204" charset="0"/>
                  </a:rPr>
                  <a:t> n-gram </a:t>
                </a:r>
                <a14:m>
                  <m:oMath xmlns:m="http://schemas.openxmlformats.org/officeDocument/2006/math">
                    <m:r>
                      <a:rPr lang="en-US">
                        <a:latin typeface="Cambria Math" panose="02040503050406030204" pitchFamily="18" charset="0"/>
                        <a:ea typeface="Times New Roman" panose="02020603050405020304" pitchFamily="18" charset="0"/>
                        <a:cs typeface="Arimo" panose="020B0604020202020204" charset="0"/>
                      </a:rPr>
                      <m:t>𝑐</m:t>
                    </m:r>
                  </m:oMath>
                </a14:m>
                <a:endParaRPr lang="en-SG">
                  <a:latin typeface="+mj-lt"/>
                  <a:ea typeface="Times New Roman" panose="02020603050405020304" pitchFamily="18" charset="0"/>
                  <a:cs typeface="Arimo" panose="020B0604020202020204" charset="0"/>
                </a:endParaRPr>
              </a:p>
              <a:p>
                <a:pPr marL="285750" indent="-285750">
                  <a:buFont typeface="Arial" panose="020B0604020202020204" pitchFamily="34" charset="0"/>
                  <a:buChar char="•"/>
                </a:pPr>
                <a14:m>
                  <m:oMath xmlns:m="http://schemas.openxmlformats.org/officeDocument/2006/math">
                    <m:r>
                      <a:rPr lang="en-SG" b="0" i="1" smtClean="0">
                        <a:latin typeface="Cambria Math" panose="02040503050406030204" pitchFamily="18" charset="0"/>
                        <a:ea typeface="Times New Roman" panose="02020603050405020304" pitchFamily="18" charset="0"/>
                        <a:cs typeface="Arimo" panose="020B0604020202020204" charset="0"/>
                      </a:rPr>
                      <m:t>𝑇</m:t>
                    </m:r>
                  </m:oMath>
                </a14:m>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toán</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tử</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chuyển</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vị</a:t>
                </a:r>
                <a:r>
                  <a:rPr lang="en-SG">
                    <a:latin typeface="+mj-lt"/>
                    <a:ea typeface="Times New Roman" panose="02020603050405020304" pitchFamily="18" charset="0"/>
                    <a:cs typeface="Arimo" panose="020B0604020202020204" charset="0"/>
                  </a:rPr>
                  <a:t> </a:t>
                </a:r>
                <a:r>
                  <a:rPr lang="en-SG" err="1">
                    <a:latin typeface="+mj-lt"/>
                    <a:ea typeface="Times New Roman" panose="02020603050405020304" pitchFamily="18" charset="0"/>
                    <a:cs typeface="Arimo" panose="020B0604020202020204" charset="0"/>
                  </a:rPr>
                  <a:t>của</a:t>
                </a:r>
                <a:r>
                  <a:rPr lang="en-SG">
                    <a:latin typeface="+mj-lt"/>
                    <a:ea typeface="Times New Roman" panose="02020603050405020304" pitchFamily="18" charset="0"/>
                    <a:cs typeface="Arimo" panose="020B0604020202020204" charset="0"/>
                  </a:rPr>
                  <a:t> vector</a:t>
                </a:r>
              </a:p>
            </p:txBody>
          </p:sp>
        </mc:Choice>
        <mc:Fallback xmlns="">
          <p:sp>
            <p:nvSpPr>
              <p:cNvPr id="6" name="TextBox 5">
                <a:extLst>
                  <a:ext uri="{FF2B5EF4-FFF2-40B4-BE49-F238E27FC236}">
                    <a16:creationId xmlns:a16="http://schemas.microsoft.com/office/drawing/2014/main" id="{2955A829-46E6-127E-492B-B684263F0F68}"/>
                  </a:ext>
                </a:extLst>
              </p:cNvPr>
              <p:cNvSpPr txBox="1">
                <a:spLocks noRot="1" noChangeAspect="1" noMove="1" noResize="1" noEditPoints="1" noAdjustHandles="1" noChangeArrowheads="1" noChangeShapeType="1" noTextEdit="1"/>
              </p:cNvSpPr>
              <p:nvPr/>
            </p:nvSpPr>
            <p:spPr>
              <a:xfrm>
                <a:off x="539999" y="3416799"/>
                <a:ext cx="5343349" cy="1189941"/>
              </a:xfrm>
              <a:prstGeom prst="rect">
                <a:avLst/>
              </a:prstGeom>
              <a:blipFill>
                <a:blip r:embed="rId4"/>
                <a:stretch>
                  <a:fillRect l="-228" t="-510" b="-4592"/>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009ED48B-FC5C-6EB5-A219-365FB927EA7D}"/>
              </a:ext>
            </a:extLst>
          </p:cNvPr>
          <p:cNvPicPr>
            <a:picLocks noChangeAspect="1"/>
          </p:cNvPicPr>
          <p:nvPr/>
        </p:nvPicPr>
        <p:blipFill>
          <a:blip r:embed="rId5"/>
          <a:stretch>
            <a:fillRect/>
          </a:stretch>
        </p:blipFill>
        <p:spPr>
          <a:xfrm>
            <a:off x="2998387" y="785629"/>
            <a:ext cx="2810302" cy="2655890"/>
          </a:xfrm>
          <a:prstGeom prst="rect">
            <a:avLst/>
          </a:prstGeom>
        </p:spPr>
      </p:pic>
    </p:spTree>
    <p:extLst>
      <p:ext uri="{BB962C8B-B14F-4D97-AF65-F5344CB8AC3E}">
        <p14:creationId xmlns:p14="http://schemas.microsoft.com/office/powerpoint/2010/main" val="3434145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3" name="Title 2">
            <a:extLst>
              <a:ext uri="{FF2B5EF4-FFF2-40B4-BE49-F238E27FC236}">
                <a16:creationId xmlns:a16="http://schemas.microsoft.com/office/drawing/2014/main" id="{52698D3A-93E2-2B5F-ADDD-CB06FDEE9FD6}"/>
              </a:ext>
            </a:extLst>
          </p:cNvPr>
          <p:cNvSpPr>
            <a:spLocks noGrp="1"/>
          </p:cNvSpPr>
          <p:nvPr>
            <p:ph type="title"/>
          </p:nvPr>
        </p:nvSpPr>
        <p:spPr/>
        <p:txBody>
          <a:bodyPr/>
          <a:lstStyle/>
          <a:p>
            <a:r>
              <a:rPr lang="en-US" sz="1800" err="1">
                <a:latin typeface="+mj-lt"/>
              </a:rPr>
              <a:t>Hàm</a:t>
            </a:r>
            <a:r>
              <a:rPr lang="en-US" sz="1800">
                <a:latin typeface="+mj-lt"/>
              </a:rPr>
              <a:t> hash</a:t>
            </a:r>
          </a:p>
        </p:txBody>
      </p:sp>
      <p:sp>
        <p:nvSpPr>
          <p:cNvPr id="2" name="TextBox 1">
            <a:extLst>
              <a:ext uri="{FF2B5EF4-FFF2-40B4-BE49-F238E27FC236}">
                <a16:creationId xmlns:a16="http://schemas.microsoft.com/office/drawing/2014/main" id="{878C49DC-794D-A0AB-40F7-ED8CF968ADA3}"/>
              </a:ext>
            </a:extLst>
          </p:cNvPr>
          <p:cNvSpPr txBox="1"/>
          <p:nvPr/>
        </p:nvSpPr>
        <p:spPr>
          <a:xfrm>
            <a:off x="539999" y="929458"/>
            <a:ext cx="5778000" cy="738664"/>
          </a:xfrm>
          <a:prstGeom prst="rect">
            <a:avLst/>
          </a:prstGeom>
          <a:noFill/>
        </p:spPr>
        <p:txBody>
          <a:bodyPr wrap="square" rtlCol="0">
            <a:spAutoFit/>
          </a:bodyPr>
          <a:lstStyle/>
          <a:p>
            <a:r>
              <a:rPr lang="en-SG" err="1">
                <a:effectLst/>
                <a:latin typeface="+mj-lt"/>
                <a:ea typeface="Calibri" panose="020F0502020204030204" pitchFamily="34" charset="0"/>
                <a:cs typeface="Arimo" panose="020B0604020202020204" charset="0"/>
              </a:rPr>
              <a:t>Hàm</a:t>
            </a:r>
            <a:r>
              <a:rPr lang="en-SG">
                <a:effectLst/>
                <a:latin typeface="+mj-lt"/>
                <a:ea typeface="Calibri" panose="020F0502020204030204" pitchFamily="34" charset="0"/>
                <a:cs typeface="Arimo" panose="020B0604020202020204" charset="0"/>
              </a:rPr>
              <a:t> hash Fowler-Noll-Vo </a:t>
            </a:r>
            <a:r>
              <a:rPr lang="en-SG" err="1">
                <a:effectLst/>
                <a:latin typeface="+mj-lt"/>
                <a:ea typeface="Calibri" panose="020F0502020204030204" pitchFamily="34" charset="0"/>
                <a:cs typeface="Arimo" panose="020B0604020202020204" charset="0"/>
              </a:rPr>
              <a:t>là</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một</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hàm</a:t>
            </a:r>
            <a:r>
              <a:rPr lang="en-SG">
                <a:effectLst/>
                <a:latin typeface="+mj-lt"/>
                <a:ea typeface="Calibri" panose="020F0502020204030204" pitchFamily="34" charset="0"/>
                <a:cs typeface="Arimo" panose="020B0604020202020204" charset="0"/>
              </a:rPr>
              <a:t> hash </a:t>
            </a:r>
            <a:r>
              <a:rPr lang="en-SG" err="1">
                <a:effectLst/>
                <a:latin typeface="+mj-lt"/>
                <a:ea typeface="Calibri" panose="020F0502020204030204" pitchFamily="34" charset="0"/>
                <a:cs typeface="Arimo" panose="020B0604020202020204" charset="0"/>
              </a:rPr>
              <a:t>được</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sử</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dụng</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để</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ánh</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xạ</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dữ</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liệu</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đầu</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vào</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thường</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là</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một</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chuỗi</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hoặc</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dãy</a:t>
            </a:r>
            <a:r>
              <a:rPr lang="en-SG">
                <a:effectLst/>
                <a:latin typeface="+mj-lt"/>
                <a:ea typeface="Calibri" panose="020F0502020204030204" pitchFamily="34" charset="0"/>
                <a:cs typeface="Arimo" panose="020B0604020202020204" charset="0"/>
              </a:rPr>
              <a:t> bytes) </a:t>
            </a:r>
            <a:r>
              <a:rPr lang="en-SG" err="1">
                <a:effectLst/>
                <a:latin typeface="+mj-lt"/>
                <a:ea typeface="Calibri" panose="020F0502020204030204" pitchFamily="34" charset="0"/>
                <a:cs typeface="Arimo" panose="020B0604020202020204" charset="0"/>
              </a:rPr>
              <a:t>thành</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một</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giá</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trị</a:t>
            </a:r>
            <a:r>
              <a:rPr lang="en-SG">
                <a:effectLst/>
                <a:latin typeface="+mj-lt"/>
                <a:ea typeface="Calibri" panose="020F0502020204030204" pitchFamily="34" charset="0"/>
                <a:cs typeface="Arimo" panose="020B0604020202020204" charset="0"/>
              </a:rPr>
              <a:t> hash </a:t>
            </a:r>
            <a:r>
              <a:rPr lang="en-SG" err="1">
                <a:effectLst/>
                <a:latin typeface="+mj-lt"/>
                <a:ea typeface="Calibri" panose="020F0502020204030204" pitchFamily="34" charset="0"/>
                <a:cs typeface="Arimo" panose="020B0604020202020204" charset="0"/>
              </a:rPr>
              <a:t>cố</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định</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Dùng</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để</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xác</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định</a:t>
            </a:r>
            <a:r>
              <a:rPr lang="en-SG">
                <a:effectLst/>
                <a:latin typeface="+mj-lt"/>
                <a:ea typeface="Calibri" panose="020F0502020204030204" pitchFamily="34" charset="0"/>
                <a:cs typeface="Arimo" panose="020B0604020202020204" charset="0"/>
              </a:rPr>
              <a:t> index </a:t>
            </a:r>
            <a:r>
              <a:rPr lang="en-SG" err="1">
                <a:effectLst/>
                <a:latin typeface="+mj-lt"/>
                <a:ea typeface="Calibri" panose="020F0502020204030204" pitchFamily="34" charset="0"/>
                <a:cs typeface="Arimo" panose="020B0604020202020204" charset="0"/>
              </a:rPr>
              <a:t>của</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từ</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trong</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từ</a:t>
            </a:r>
            <a:r>
              <a:rPr lang="en-SG">
                <a:effectLst/>
                <a:latin typeface="+mj-lt"/>
                <a:ea typeface="Calibri" panose="020F0502020204030204" pitchFamily="34" charset="0"/>
                <a:cs typeface="Arimo" panose="020B0604020202020204" charset="0"/>
              </a:rPr>
              <a:t> </a:t>
            </a:r>
            <a:r>
              <a:rPr lang="en-SG" err="1">
                <a:effectLst/>
                <a:latin typeface="+mj-lt"/>
                <a:ea typeface="Calibri" panose="020F0502020204030204" pitchFamily="34" charset="0"/>
                <a:cs typeface="Arimo" panose="020B0604020202020204" charset="0"/>
              </a:rPr>
              <a:t>điển</a:t>
            </a:r>
            <a:r>
              <a:rPr lang="en-SG">
                <a:effectLst/>
                <a:latin typeface="+mj-lt"/>
                <a:ea typeface="Calibri" panose="020F0502020204030204" pitchFamily="34" charset="0"/>
                <a:cs typeface="Arimo" panose="020B0604020202020204" charset="0"/>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B58AE1-FA8F-B9F0-0390-5C9BD9386A52}"/>
                  </a:ext>
                </a:extLst>
              </p:cNvPr>
              <p:cNvSpPr txBox="1"/>
              <p:nvPr/>
            </p:nvSpPr>
            <p:spPr>
              <a:xfrm>
                <a:off x="539999" y="1804585"/>
                <a:ext cx="30553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𝑖</m:t>
                      </m:r>
                      <m:r>
                        <a:rPr lang="en-SG" b="0" i="1" smtClean="0">
                          <a:latin typeface="Cambria Math" panose="02040503050406030204" pitchFamily="18" charset="0"/>
                        </a:rPr>
                        <m:t>_</m:t>
                      </m:r>
                      <m:r>
                        <a:rPr lang="en-SG" b="0" i="1" smtClean="0">
                          <a:latin typeface="Cambria Math" panose="02040503050406030204" pitchFamily="18" charset="0"/>
                        </a:rPr>
                        <m:t>𝑛𝑔𝑟𝑎𝑚</m:t>
                      </m:r>
                      <m:r>
                        <a:rPr lang="en-SG" b="0" i="1" smtClean="0">
                          <a:latin typeface="Cambria Math" panose="02040503050406030204" pitchFamily="18" charset="0"/>
                        </a:rPr>
                        <m:t>=</m:t>
                      </m:r>
                      <m:r>
                        <a:rPr lang="en-SG" b="0" i="1" smtClean="0">
                          <a:latin typeface="Cambria Math" panose="02040503050406030204" pitchFamily="18" charset="0"/>
                        </a:rPr>
                        <m:t>𝑣𝑜𝑐𝑎𝑏𝑢𝑙𝑎𝑟𝑦</m:t>
                      </m:r>
                      <m:r>
                        <a:rPr lang="en-SG" b="0" i="1" smtClean="0">
                          <a:latin typeface="Cambria Math" panose="02040503050406030204" pitchFamily="18" charset="0"/>
                        </a:rPr>
                        <m:t>_</m:t>
                      </m:r>
                      <m:r>
                        <a:rPr lang="en-SG" b="0" i="1" smtClean="0">
                          <a:latin typeface="Cambria Math" panose="02040503050406030204" pitchFamily="18" charset="0"/>
                        </a:rPr>
                        <m:t>𝑠𝑖𝑧𝑒</m:t>
                      </m:r>
                      <m:r>
                        <a:rPr lang="en-SG" b="0" i="1" smtClean="0">
                          <a:latin typeface="Cambria Math" panose="02040503050406030204" pitchFamily="18" charset="0"/>
                        </a:rPr>
                        <m:t>+</m:t>
                      </m:r>
                      <m:r>
                        <a:rPr lang="en-SG" b="0" i="1" smtClean="0">
                          <a:latin typeface="Cambria Math" panose="02040503050406030204" pitchFamily="18" charset="0"/>
                        </a:rPr>
                        <m:t>h𝑎𝑠h</m:t>
                      </m:r>
                    </m:oMath>
                  </m:oMathPara>
                </a14:m>
                <a:endParaRPr lang="en-SG">
                  <a:latin typeface="+mj-lt"/>
                </a:endParaRPr>
              </a:p>
            </p:txBody>
          </p:sp>
        </mc:Choice>
        <mc:Fallback xmlns="">
          <p:sp>
            <p:nvSpPr>
              <p:cNvPr id="7" name="TextBox 6">
                <a:extLst>
                  <a:ext uri="{FF2B5EF4-FFF2-40B4-BE49-F238E27FC236}">
                    <a16:creationId xmlns:a16="http://schemas.microsoft.com/office/drawing/2014/main" id="{5FB58AE1-FA8F-B9F0-0390-5C9BD9386A52}"/>
                  </a:ext>
                </a:extLst>
              </p:cNvPr>
              <p:cNvSpPr txBox="1">
                <a:spLocks noRot="1" noChangeAspect="1" noMove="1" noResize="1" noEditPoints="1" noAdjustHandles="1" noChangeArrowheads="1" noChangeShapeType="1" noTextEdit="1"/>
              </p:cNvSpPr>
              <p:nvPr/>
            </p:nvSpPr>
            <p:spPr>
              <a:xfrm>
                <a:off x="539999" y="1804585"/>
                <a:ext cx="3055324" cy="307777"/>
              </a:xfrm>
              <a:prstGeom prst="rect">
                <a:avLst/>
              </a:prstGeom>
              <a:blipFill>
                <a:blip r:embed="rId3"/>
                <a:stretch>
                  <a:fillRect b="-7843"/>
                </a:stretch>
              </a:blipFill>
            </p:spPr>
            <p:txBody>
              <a:bodyPr/>
              <a:lstStyle/>
              <a:p>
                <a:r>
                  <a:rPr lang="en-SG">
                    <a:noFill/>
                  </a:rPr>
                  <a:t> </a:t>
                </a:r>
              </a:p>
            </p:txBody>
          </p:sp>
        </mc:Fallback>
      </mc:AlternateContent>
      <p:pic>
        <p:nvPicPr>
          <p:cNvPr id="16" name="Picture 15">
            <a:extLst>
              <a:ext uri="{FF2B5EF4-FFF2-40B4-BE49-F238E27FC236}">
                <a16:creationId xmlns:a16="http://schemas.microsoft.com/office/drawing/2014/main" id="{059F087B-F2DB-F26C-F46F-093672699CC1}"/>
              </a:ext>
            </a:extLst>
          </p:cNvPr>
          <p:cNvPicPr>
            <a:picLocks noChangeAspect="1"/>
          </p:cNvPicPr>
          <p:nvPr/>
        </p:nvPicPr>
        <p:blipFill>
          <a:blip r:embed="rId4"/>
          <a:stretch>
            <a:fillRect/>
          </a:stretch>
        </p:blipFill>
        <p:spPr>
          <a:xfrm>
            <a:off x="539999" y="2182934"/>
            <a:ext cx="3145018" cy="1630118"/>
          </a:xfrm>
          <a:prstGeom prst="rect">
            <a:avLst/>
          </a:prstGeom>
        </p:spPr>
      </p:pic>
      <p:sp>
        <p:nvSpPr>
          <p:cNvPr id="17" name="TextBox 16">
            <a:extLst>
              <a:ext uri="{FF2B5EF4-FFF2-40B4-BE49-F238E27FC236}">
                <a16:creationId xmlns:a16="http://schemas.microsoft.com/office/drawing/2014/main" id="{CE3D94E8-20CD-EA22-5956-E72C710D3E13}"/>
              </a:ext>
            </a:extLst>
          </p:cNvPr>
          <p:cNvSpPr txBox="1"/>
          <p:nvPr/>
        </p:nvSpPr>
        <p:spPr>
          <a:xfrm>
            <a:off x="539999" y="3952432"/>
            <a:ext cx="4398961" cy="523220"/>
          </a:xfrm>
          <a:prstGeom prst="rect">
            <a:avLst/>
          </a:prstGeom>
          <a:noFill/>
        </p:spPr>
        <p:txBody>
          <a:bodyPr wrap="none" rtlCol="0">
            <a:spAutoFit/>
          </a:bodyPr>
          <a:lstStyle/>
          <a:p>
            <a:pPr marL="285750" indent="-285750">
              <a:buFont typeface="Arial" panose="020B0604020202020204" pitchFamily="34" charset="0"/>
              <a:buChar char="•"/>
            </a:pPr>
            <a:r>
              <a:rPr lang="en-US" b="0" i="0">
                <a:solidFill>
                  <a:srgbClr val="202122"/>
                </a:solidFill>
                <a:effectLst/>
                <a:latin typeface="+mj-lt"/>
              </a:rPr>
              <a:t>The </a:t>
            </a:r>
            <a:r>
              <a:rPr lang="en-US" b="1" i="1" err="1">
                <a:solidFill>
                  <a:srgbClr val="202122"/>
                </a:solidFill>
                <a:effectLst/>
                <a:latin typeface="+mj-lt"/>
              </a:rPr>
              <a:t>FNV_offset_basis</a:t>
            </a:r>
            <a:r>
              <a:rPr lang="en-US" b="0" i="0">
                <a:solidFill>
                  <a:srgbClr val="202122"/>
                </a:solidFill>
                <a:effectLst/>
                <a:latin typeface="+mj-lt"/>
              </a:rPr>
              <a:t> is the 32-</a:t>
            </a:r>
            <a:r>
              <a:rPr lang="en-US" b="0" i="0" u="none" strike="noStrike">
                <a:solidFill>
                  <a:srgbClr val="3366CC"/>
                </a:solidFill>
                <a:effectLst/>
                <a:latin typeface="+mj-lt"/>
                <a:hlinkClick r:id="rId5" tooltip="Bit"/>
              </a:rPr>
              <a:t>bit</a:t>
            </a:r>
            <a:r>
              <a:rPr lang="en-US" b="0" i="0" u="none" strike="noStrike">
                <a:solidFill>
                  <a:srgbClr val="3366CC"/>
                </a:solidFill>
                <a:effectLst/>
                <a:latin typeface="+mj-lt"/>
              </a:rPr>
              <a:t>: 2166136261</a:t>
            </a:r>
          </a:p>
          <a:p>
            <a:pPr marL="285750" indent="-285750">
              <a:buFont typeface="Arial" panose="020B0604020202020204" pitchFamily="34" charset="0"/>
              <a:buChar char="•"/>
            </a:pPr>
            <a:r>
              <a:rPr lang="en-US" b="0" i="0">
                <a:solidFill>
                  <a:srgbClr val="202122"/>
                </a:solidFill>
                <a:effectLst/>
                <a:latin typeface="+mj-lt"/>
              </a:rPr>
              <a:t>The </a:t>
            </a:r>
            <a:r>
              <a:rPr lang="en-US" b="1" i="1" err="1">
                <a:solidFill>
                  <a:srgbClr val="202122"/>
                </a:solidFill>
                <a:effectLst/>
                <a:latin typeface="+mj-lt"/>
              </a:rPr>
              <a:t>FNV_prime</a:t>
            </a:r>
            <a:r>
              <a:rPr lang="en-US" b="0" i="0">
                <a:solidFill>
                  <a:srgbClr val="202122"/>
                </a:solidFill>
                <a:effectLst/>
                <a:latin typeface="+mj-lt"/>
              </a:rPr>
              <a:t> is the 32-</a:t>
            </a:r>
            <a:r>
              <a:rPr lang="en-US" b="0" i="0" u="none" strike="noStrike">
                <a:solidFill>
                  <a:srgbClr val="3366CC"/>
                </a:solidFill>
                <a:effectLst/>
                <a:latin typeface="+mj-lt"/>
                <a:hlinkClick r:id="rId5" tooltip="Bit"/>
              </a:rPr>
              <a:t>bit</a:t>
            </a:r>
            <a:r>
              <a:rPr lang="en-US">
                <a:solidFill>
                  <a:srgbClr val="3366CC"/>
                </a:solidFill>
                <a:latin typeface="+mj-lt"/>
              </a:rPr>
              <a:t>: 16777619</a:t>
            </a:r>
            <a:endParaRPr lang="en-SG">
              <a:latin typeface="+mj-lt"/>
            </a:endParaRPr>
          </a:p>
        </p:txBody>
      </p:sp>
      <p:pic>
        <p:nvPicPr>
          <p:cNvPr id="2052" name="Picture 4" descr="Hash dictionary to store n-grams">
            <a:extLst>
              <a:ext uri="{FF2B5EF4-FFF2-40B4-BE49-F238E27FC236}">
                <a16:creationId xmlns:a16="http://schemas.microsoft.com/office/drawing/2014/main" id="{2F3C7945-CE06-3EC5-9862-BB58C1918D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63" y="2088355"/>
            <a:ext cx="2357439" cy="90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59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FAC6-4D82-A75D-1622-FBA9943B980D}"/>
              </a:ext>
            </a:extLst>
          </p:cNvPr>
          <p:cNvSpPr>
            <a:spLocks noGrp="1"/>
          </p:cNvSpPr>
          <p:nvPr>
            <p:ph type="title"/>
          </p:nvPr>
        </p:nvSpPr>
        <p:spPr/>
        <p:txBody>
          <a:bodyPr/>
          <a:lstStyle/>
          <a:p>
            <a:r>
              <a:rPr lang="en-VN" sz="2400">
                <a:latin typeface="+mj-lt"/>
              </a:rPr>
              <a:t>Chọn số unit cho LSTM</a:t>
            </a:r>
          </a:p>
        </p:txBody>
      </p:sp>
      <p:sp>
        <p:nvSpPr>
          <p:cNvPr id="3" name="Text Placeholder 2">
            <a:extLst>
              <a:ext uri="{FF2B5EF4-FFF2-40B4-BE49-F238E27FC236}">
                <a16:creationId xmlns:a16="http://schemas.microsoft.com/office/drawing/2014/main" id="{A4FD252D-A7F0-C795-2DED-C98A43F9624F}"/>
              </a:ext>
            </a:extLst>
          </p:cNvPr>
          <p:cNvSpPr>
            <a:spLocks noGrp="1"/>
          </p:cNvSpPr>
          <p:nvPr>
            <p:ph type="body" idx="1"/>
          </p:nvPr>
        </p:nvSpPr>
        <p:spPr/>
        <p:txBody>
          <a:bodyPr/>
          <a:lstStyle/>
          <a:p>
            <a:endParaRPr lang="en-VN">
              <a:latin typeface="+mj-lt"/>
            </a:endParaRPr>
          </a:p>
        </p:txBody>
      </p:sp>
      <p:pic>
        <p:nvPicPr>
          <p:cNvPr id="5" name="Picture 4">
            <a:extLst>
              <a:ext uri="{FF2B5EF4-FFF2-40B4-BE49-F238E27FC236}">
                <a16:creationId xmlns:a16="http://schemas.microsoft.com/office/drawing/2014/main" id="{1A24D3C4-CCCD-3539-D5CB-4C0570859FC9}"/>
              </a:ext>
            </a:extLst>
          </p:cNvPr>
          <p:cNvPicPr>
            <a:picLocks noChangeAspect="1"/>
          </p:cNvPicPr>
          <p:nvPr/>
        </p:nvPicPr>
        <p:blipFill>
          <a:blip r:embed="rId2"/>
          <a:stretch>
            <a:fillRect/>
          </a:stretch>
        </p:blipFill>
        <p:spPr>
          <a:xfrm>
            <a:off x="383491" y="928819"/>
            <a:ext cx="5934509" cy="222544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F9850E-6B36-7A42-F0DF-BB53D8BB0AF7}"/>
                  </a:ext>
                </a:extLst>
              </p:cNvPr>
              <p:cNvSpPr txBox="1"/>
              <p:nvPr/>
            </p:nvSpPr>
            <p:spPr>
              <a:xfrm>
                <a:off x="540000" y="3818997"/>
                <a:ext cx="1624419" cy="339067"/>
              </a:xfrm>
              <a:prstGeom prst="rect">
                <a:avLst/>
              </a:prstGeom>
              <a:noFill/>
            </p:spPr>
            <p:txBody>
              <a:bodyPr wrap="none" lIns="0" tIns="0" rIns="0" bIns="0" rtlCol="0">
                <a:spAutoFit/>
              </a:bodyPr>
              <a:lstStyle/>
              <a:p>
                <a:r>
                  <a:rPr lang="en-VN">
                    <a:latin typeface="+mj-lt"/>
                  </a:rPr>
                  <a:t>N</a:t>
                </a:r>
                <a:r>
                  <a:rPr lang="en-VN" baseline="-25000">
                    <a:latin typeface="+mj-lt"/>
                  </a:rPr>
                  <a:t>h</a:t>
                </a:r>
                <a14:m>
                  <m:oMath xmlns:m="http://schemas.openxmlformats.org/officeDocument/2006/math">
                    <m:r>
                      <a:rPr lang="en-US" b="0" i="0" smtClean="0">
                        <a:latin typeface="Cambria Math" panose="02040503050406030204" pitchFamily="18" charset="0"/>
                      </a:rPr>
                      <m:t>=</m:t>
                    </m:r>
                    <m:f>
                      <m:fPr>
                        <m:ctrlPr>
                          <a:rPr lang="en-VN" i="1" smtClean="0">
                            <a:latin typeface="Cambria Math" panose="02040503050406030204" pitchFamily="18" charset="0"/>
                          </a:rPr>
                        </m:ctrlPr>
                      </m:fPr>
                      <m:num>
                        <m:r>
                          <a:rPr lang="en-US" b="0" i="1" smtClean="0">
                            <a:latin typeface="Cambria Math" panose="02040503050406030204" pitchFamily="18" charset="0"/>
                          </a:rPr>
                          <m:t>1600000</m:t>
                        </m:r>
                      </m:num>
                      <m:den>
                        <m:r>
                          <a:rPr lang="en-US" b="0" i="1" smtClean="0">
                            <a:latin typeface="Cambria Math" panose="02040503050406030204" pitchFamily="18" charset="0"/>
                          </a:rPr>
                          <m:t>(5 ∗(300+6)</m:t>
                        </m:r>
                      </m:den>
                    </m:f>
                    <m:r>
                      <a:rPr lang="en-VN"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104</m:t>
                    </m:r>
                  </m:oMath>
                </a14:m>
                <a:endParaRPr lang="en-VN">
                  <a:latin typeface="+mj-lt"/>
                </a:endParaRPr>
              </a:p>
            </p:txBody>
          </p:sp>
        </mc:Choice>
        <mc:Fallback xmlns="">
          <p:sp>
            <p:nvSpPr>
              <p:cNvPr id="6" name="TextBox 5">
                <a:extLst>
                  <a:ext uri="{FF2B5EF4-FFF2-40B4-BE49-F238E27FC236}">
                    <a16:creationId xmlns:a16="http://schemas.microsoft.com/office/drawing/2014/main" id="{4CF9850E-6B36-7A42-F0DF-BB53D8BB0AF7}"/>
                  </a:ext>
                </a:extLst>
              </p:cNvPr>
              <p:cNvSpPr txBox="1">
                <a:spLocks noRot="1" noChangeAspect="1" noMove="1" noResize="1" noEditPoints="1" noAdjustHandles="1" noChangeArrowheads="1" noChangeShapeType="1" noTextEdit="1"/>
              </p:cNvSpPr>
              <p:nvPr/>
            </p:nvSpPr>
            <p:spPr>
              <a:xfrm>
                <a:off x="540000" y="3818997"/>
                <a:ext cx="1624419" cy="339067"/>
              </a:xfrm>
              <a:prstGeom prst="rect">
                <a:avLst/>
              </a:prstGeom>
              <a:blipFill>
                <a:blip r:embed="rId3"/>
                <a:stretch>
                  <a:fillRect l="-6767" t="-1786" r="-2256" b="-19643"/>
                </a:stretch>
              </a:blipFill>
            </p:spPr>
            <p:txBody>
              <a:bodyPr/>
              <a:lstStyle/>
              <a:p>
                <a:r>
                  <a:rPr lang="en-SG">
                    <a:noFill/>
                  </a:rPr>
                  <a:t> </a:t>
                </a:r>
              </a:p>
            </p:txBody>
          </p:sp>
        </mc:Fallback>
      </mc:AlternateContent>
      <p:sp>
        <p:nvSpPr>
          <p:cNvPr id="8" name="TextBox 7">
            <a:extLst>
              <a:ext uri="{FF2B5EF4-FFF2-40B4-BE49-F238E27FC236}">
                <a16:creationId xmlns:a16="http://schemas.microsoft.com/office/drawing/2014/main" id="{5E8B127B-6AB8-15E2-A595-25EDB3EC0EFA}"/>
              </a:ext>
            </a:extLst>
          </p:cNvPr>
          <p:cNvSpPr txBox="1"/>
          <p:nvPr/>
        </p:nvSpPr>
        <p:spPr>
          <a:xfrm>
            <a:off x="461745" y="3114834"/>
            <a:ext cx="5778000" cy="523220"/>
          </a:xfrm>
          <a:prstGeom prst="rect">
            <a:avLst/>
          </a:prstGeom>
          <a:noFill/>
        </p:spPr>
        <p:txBody>
          <a:bodyPr wrap="square" rtlCol="0">
            <a:spAutoFit/>
          </a:bodyPr>
          <a:lstStyle/>
          <a:p>
            <a:r>
              <a:rPr lang="en-VN">
                <a:latin typeface="+mj-lt"/>
              </a:rPr>
              <a:t>Nguồn: </a:t>
            </a:r>
            <a:r>
              <a:rPr lang="en-US">
                <a:latin typeface="+mj-lt"/>
              </a:rPr>
              <a:t>https://ai.stackexchange.com/questions/3156/how-to-select-number-of-hidden-layers-and-number-of-memory-cells-in-an-lstm</a:t>
            </a:r>
            <a:endParaRPr lang="en-VN">
              <a:latin typeface="+mj-lt"/>
            </a:endParaRPr>
          </a:p>
        </p:txBody>
      </p:sp>
    </p:spTree>
    <p:extLst>
      <p:ext uri="{BB962C8B-B14F-4D97-AF65-F5344CB8AC3E}">
        <p14:creationId xmlns:p14="http://schemas.microsoft.com/office/powerpoint/2010/main" val="2127844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EDA </a:t>
            </a:r>
          </a:p>
        </p:txBody>
      </p:sp>
      <p:pic>
        <p:nvPicPr>
          <p:cNvPr id="4" name="Picture 3">
            <a:extLst>
              <a:ext uri="{FF2B5EF4-FFF2-40B4-BE49-F238E27FC236}">
                <a16:creationId xmlns:a16="http://schemas.microsoft.com/office/drawing/2014/main" id="{09BDD7F6-FAA0-0109-3EC8-54E19570853B}"/>
              </a:ext>
            </a:extLst>
          </p:cNvPr>
          <p:cNvPicPr>
            <a:picLocks noChangeAspect="1"/>
          </p:cNvPicPr>
          <p:nvPr/>
        </p:nvPicPr>
        <p:blipFill rotWithShape="1">
          <a:blip r:embed="rId2"/>
          <a:srcRect l="11104" r="11104"/>
          <a:stretch/>
        </p:blipFill>
        <p:spPr>
          <a:xfrm>
            <a:off x="211015" y="727579"/>
            <a:ext cx="4232770" cy="3309821"/>
          </a:xfrm>
          <a:prstGeom prst="rect">
            <a:avLst/>
          </a:prstGeom>
        </p:spPr>
      </p:pic>
      <p:sp>
        <p:nvSpPr>
          <p:cNvPr id="6" name="TextBox 5">
            <a:extLst>
              <a:ext uri="{FF2B5EF4-FFF2-40B4-BE49-F238E27FC236}">
                <a16:creationId xmlns:a16="http://schemas.microsoft.com/office/drawing/2014/main" id="{E478C479-2287-38A9-9003-BD030AEA5459}"/>
              </a:ext>
            </a:extLst>
          </p:cNvPr>
          <p:cNvSpPr txBox="1"/>
          <p:nvPr/>
        </p:nvSpPr>
        <p:spPr>
          <a:xfrm>
            <a:off x="4888523" y="1212149"/>
            <a:ext cx="1625766" cy="1384995"/>
          </a:xfrm>
          <a:prstGeom prst="rect">
            <a:avLst/>
          </a:prstGeom>
          <a:noFill/>
        </p:spPr>
        <p:txBody>
          <a:bodyPr wrap="none" rtlCol="0">
            <a:spAutoFit/>
          </a:bodyPr>
          <a:lstStyle/>
          <a:p>
            <a:r>
              <a:rPr lang="en-US">
                <a:solidFill>
                  <a:srgbClr val="191919"/>
                </a:solidFill>
                <a:latin typeface="Arimo"/>
              </a:rPr>
              <a:t>toxic: 15294</a:t>
            </a:r>
          </a:p>
          <a:p>
            <a:r>
              <a:rPr lang="en-US" err="1">
                <a:solidFill>
                  <a:srgbClr val="191919"/>
                </a:solidFill>
                <a:latin typeface="Arimo"/>
              </a:rPr>
              <a:t>severe_toxic</a:t>
            </a:r>
            <a:r>
              <a:rPr lang="en-US">
                <a:solidFill>
                  <a:srgbClr val="191919"/>
                </a:solidFill>
                <a:latin typeface="Arimo"/>
              </a:rPr>
              <a:t>: 1595</a:t>
            </a:r>
          </a:p>
          <a:p>
            <a:r>
              <a:rPr lang="en-US">
                <a:solidFill>
                  <a:srgbClr val="191919"/>
                </a:solidFill>
                <a:latin typeface="Arimo"/>
              </a:rPr>
              <a:t>obscene: 8449</a:t>
            </a:r>
          </a:p>
          <a:p>
            <a:r>
              <a:rPr lang="en-US">
                <a:solidFill>
                  <a:srgbClr val="191919"/>
                </a:solidFill>
                <a:latin typeface="Arimo"/>
              </a:rPr>
              <a:t>threat: 478</a:t>
            </a:r>
          </a:p>
          <a:p>
            <a:r>
              <a:rPr lang="en-US">
                <a:solidFill>
                  <a:srgbClr val="191919"/>
                </a:solidFill>
                <a:latin typeface="Arimo"/>
              </a:rPr>
              <a:t>insult: 7877</a:t>
            </a:r>
          </a:p>
          <a:p>
            <a:r>
              <a:rPr lang="en-US" err="1">
                <a:solidFill>
                  <a:srgbClr val="191919"/>
                </a:solidFill>
                <a:latin typeface="Arimo"/>
              </a:rPr>
              <a:t>identity_hate</a:t>
            </a:r>
            <a:r>
              <a:rPr lang="en-US">
                <a:solidFill>
                  <a:srgbClr val="191919"/>
                </a:solidFill>
                <a:latin typeface="Arimo"/>
              </a:rPr>
              <a:t>: 1405</a:t>
            </a:r>
            <a:endParaRPr lang="en-VN">
              <a:solidFill>
                <a:srgbClr val="191919"/>
              </a:solidFill>
              <a:latin typeface="Arimo"/>
            </a:endParaRPr>
          </a:p>
        </p:txBody>
      </p:sp>
    </p:spTree>
    <p:extLst>
      <p:ext uri="{BB962C8B-B14F-4D97-AF65-F5344CB8AC3E}">
        <p14:creationId xmlns:p14="http://schemas.microsoft.com/office/powerpoint/2010/main" val="270945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title"/>
          </p:nvPr>
        </p:nvSpPr>
        <p:spPr>
          <a:xfrm>
            <a:off x="534919" y="2429888"/>
            <a:ext cx="3217500" cy="620550"/>
          </a:xfrm>
          <a:prstGeom prst="rect">
            <a:avLst/>
          </a:prstGeom>
        </p:spPr>
        <p:txBody>
          <a:bodyPr spcFirstLastPara="1" wrap="square" lIns="68569" tIns="68569" rIns="68569" bIns="68569" anchor="b" anchorCtr="0">
            <a:noAutofit/>
          </a:bodyPr>
          <a:lstStyle/>
          <a:p>
            <a:r>
              <a:rPr lang="en-US" err="1">
                <a:latin typeface="+mj-lt"/>
              </a:rPr>
              <a:t>Đặt</a:t>
            </a:r>
            <a:r>
              <a:rPr lang="en-US">
                <a:latin typeface="+mj-lt"/>
              </a:rPr>
              <a:t> </a:t>
            </a:r>
            <a:r>
              <a:rPr lang="en-US" err="1">
                <a:latin typeface="+mj-lt"/>
              </a:rPr>
              <a:t>vấn</a:t>
            </a:r>
            <a:r>
              <a:rPr lang="en-US">
                <a:latin typeface="+mj-lt"/>
              </a:rPr>
              <a:t> </a:t>
            </a:r>
            <a:r>
              <a:rPr lang="en-US" err="1">
                <a:latin typeface="+mj-lt"/>
              </a:rPr>
              <a:t>đề</a:t>
            </a:r>
            <a:endParaRPr lang="en-US">
              <a:latin typeface="+mj-lt"/>
            </a:endParaRPr>
          </a:p>
        </p:txBody>
      </p:sp>
      <p:sp>
        <p:nvSpPr>
          <p:cNvPr id="531" name="Google Shape;531;p37"/>
          <p:cNvSpPr txBox="1">
            <a:spLocks noGrp="1"/>
          </p:cNvSpPr>
          <p:nvPr>
            <p:ph type="title" idx="2"/>
          </p:nvPr>
        </p:nvSpPr>
        <p:spPr>
          <a:xfrm>
            <a:off x="534919"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01</a:t>
            </a:r>
            <a:endParaRPr>
              <a:latin typeface="+mj-lt"/>
            </a:endParaRPr>
          </a:p>
        </p:txBody>
      </p:sp>
      <p:grpSp>
        <p:nvGrpSpPr>
          <p:cNvPr id="533" name="Google Shape;533;p37"/>
          <p:cNvGrpSpPr/>
          <p:nvPr/>
        </p:nvGrpSpPr>
        <p:grpSpPr>
          <a:xfrm>
            <a:off x="710288" y="3907800"/>
            <a:ext cx="522675" cy="67950"/>
            <a:chOff x="821600" y="4429350"/>
            <a:chExt cx="696900" cy="90600"/>
          </a:xfrm>
        </p:grpSpPr>
        <p:sp>
          <p:nvSpPr>
            <p:cNvPr id="534" name="Google Shape;534;p37"/>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5" name="Google Shape;535;p37"/>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6" name="Google Shape;536;p37"/>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537" name="Google Shape;537;p37"/>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538" name="Google Shape;538;p37"/>
          <p:cNvGrpSpPr/>
          <p:nvPr/>
        </p:nvGrpSpPr>
        <p:grpSpPr>
          <a:xfrm>
            <a:off x="1120391" y="4038137"/>
            <a:ext cx="160839" cy="247086"/>
            <a:chOff x="4633900" y="4206325"/>
            <a:chExt cx="331200" cy="508800"/>
          </a:xfrm>
        </p:grpSpPr>
        <p:sp>
          <p:nvSpPr>
            <p:cNvPr id="539" name="Google Shape;539;p37"/>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540" name="Google Shape;540;p37"/>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541" name="Google Shape;541;p37"/>
            <p:cNvCxnSpPr>
              <a:stCxn id="539"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
        <p:nvSpPr>
          <p:cNvPr id="733" name="Google Shape;543;p37">
            <a:extLst>
              <a:ext uri="{FF2B5EF4-FFF2-40B4-BE49-F238E27FC236}">
                <a16:creationId xmlns:a16="http://schemas.microsoft.com/office/drawing/2014/main" id="{03A02957-6BE8-77E2-5F8E-65F2A2028AF5}"/>
              </a:ext>
            </a:extLst>
          </p:cNvPr>
          <p:cNvSpPr/>
          <p:nvPr/>
        </p:nvSpPr>
        <p:spPr>
          <a:xfrm>
            <a:off x="3590051" y="1066651"/>
            <a:ext cx="2987914" cy="2726474"/>
          </a:xfrm>
          <a:custGeom>
            <a:avLst/>
            <a:gdLst/>
            <a:ahLst/>
            <a:cxnLst/>
            <a:rect l="l" t="t" r="r" b="b"/>
            <a:pathLst>
              <a:path w="213042" h="194401" extrusionOk="0">
                <a:moveTo>
                  <a:pt x="157095" y="1"/>
                </a:moveTo>
                <a:cubicBezTo>
                  <a:pt x="136862" y="1"/>
                  <a:pt x="123562" y="18007"/>
                  <a:pt x="94329" y="24402"/>
                </a:cubicBezTo>
                <a:cubicBezTo>
                  <a:pt x="59528" y="32015"/>
                  <a:pt x="48939" y="28695"/>
                  <a:pt x="24470" y="54309"/>
                </a:cubicBezTo>
                <a:cubicBezTo>
                  <a:pt x="1" y="79952"/>
                  <a:pt x="5639" y="128519"/>
                  <a:pt x="36633" y="159428"/>
                </a:cubicBezTo>
                <a:cubicBezTo>
                  <a:pt x="67628" y="190336"/>
                  <a:pt x="98164" y="193828"/>
                  <a:pt x="98164" y="193828"/>
                </a:cubicBezTo>
                <a:cubicBezTo>
                  <a:pt x="98164" y="193828"/>
                  <a:pt x="101722" y="194401"/>
                  <a:pt x="107481" y="194401"/>
                </a:cubicBezTo>
                <a:cubicBezTo>
                  <a:pt x="120063" y="194401"/>
                  <a:pt x="143149" y="191667"/>
                  <a:pt x="162586" y="174252"/>
                </a:cubicBezTo>
                <a:cubicBezTo>
                  <a:pt x="190890" y="148896"/>
                  <a:pt x="198674" y="107627"/>
                  <a:pt x="205858" y="74400"/>
                </a:cubicBezTo>
                <a:cubicBezTo>
                  <a:pt x="213041" y="41202"/>
                  <a:pt x="197787" y="11638"/>
                  <a:pt x="169569" y="2165"/>
                </a:cubicBezTo>
                <a:cubicBezTo>
                  <a:pt x="165054" y="654"/>
                  <a:pt x="160949" y="1"/>
                  <a:pt x="157095" y="1"/>
                </a:cubicBezTo>
                <a:close/>
              </a:path>
            </a:pathLst>
          </a:custGeom>
          <a:noFill/>
          <a:ln>
            <a:noFill/>
          </a:ln>
        </p:spPr>
        <p:txBody>
          <a:bodyPr spcFirstLastPara="1" wrap="square" lIns="68569" tIns="68569" rIns="68569" bIns="68569" anchor="ctr" anchorCtr="0">
            <a:noAutofit/>
          </a:bodyPr>
          <a:lstStyle/>
          <a:p>
            <a:endParaRPr sz="1050">
              <a:latin typeface="+mj-lt"/>
            </a:endParaRPr>
          </a:p>
        </p:txBody>
      </p:sp>
    </p:spTree>
    <p:extLst>
      <p:ext uri="{BB962C8B-B14F-4D97-AF65-F5344CB8AC3E}">
        <p14:creationId xmlns:p14="http://schemas.microsoft.com/office/powerpoint/2010/main" val="215215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EDA </a:t>
            </a:r>
          </a:p>
        </p:txBody>
      </p:sp>
      <p:pic>
        <p:nvPicPr>
          <p:cNvPr id="4" name="Picture 3">
            <a:extLst>
              <a:ext uri="{FF2B5EF4-FFF2-40B4-BE49-F238E27FC236}">
                <a16:creationId xmlns:a16="http://schemas.microsoft.com/office/drawing/2014/main" id="{09BDD7F6-FAA0-0109-3EC8-54E19570853B}"/>
              </a:ext>
            </a:extLst>
          </p:cNvPr>
          <p:cNvPicPr>
            <a:picLocks noChangeAspect="1"/>
          </p:cNvPicPr>
          <p:nvPr/>
        </p:nvPicPr>
        <p:blipFill rotWithShape="1">
          <a:blip r:embed="rId2"/>
          <a:srcRect l="1721" r="1721"/>
          <a:stretch/>
        </p:blipFill>
        <p:spPr>
          <a:xfrm>
            <a:off x="879231" y="727579"/>
            <a:ext cx="4237892" cy="3313826"/>
          </a:xfrm>
          <a:prstGeom prst="rect">
            <a:avLst/>
          </a:prstGeom>
        </p:spPr>
      </p:pic>
      <p:sp>
        <p:nvSpPr>
          <p:cNvPr id="5" name="TextBox 4">
            <a:extLst>
              <a:ext uri="{FF2B5EF4-FFF2-40B4-BE49-F238E27FC236}">
                <a16:creationId xmlns:a16="http://schemas.microsoft.com/office/drawing/2014/main" id="{1F72E296-127F-F878-F96F-7F3ABA715448}"/>
              </a:ext>
            </a:extLst>
          </p:cNvPr>
          <p:cNvSpPr txBox="1"/>
          <p:nvPr/>
        </p:nvSpPr>
        <p:spPr>
          <a:xfrm>
            <a:off x="290146" y="4043702"/>
            <a:ext cx="5715026" cy="307777"/>
          </a:xfrm>
          <a:prstGeom prst="rect">
            <a:avLst/>
          </a:prstGeom>
          <a:noFill/>
        </p:spPr>
        <p:txBody>
          <a:bodyPr wrap="none" rtlCol="0">
            <a:spAutoFit/>
          </a:bodyPr>
          <a:lstStyle/>
          <a:p>
            <a:r>
              <a:rPr lang="en-US"/>
              <a:t>89.83211235124176 % comments have no labels associated to them.</a:t>
            </a:r>
            <a:endParaRPr lang="en-VN"/>
          </a:p>
        </p:txBody>
      </p:sp>
    </p:spTree>
    <p:extLst>
      <p:ext uri="{BB962C8B-B14F-4D97-AF65-F5344CB8AC3E}">
        <p14:creationId xmlns:p14="http://schemas.microsoft.com/office/powerpoint/2010/main" val="3441019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EDA </a:t>
            </a:r>
          </a:p>
        </p:txBody>
      </p:sp>
      <p:pic>
        <p:nvPicPr>
          <p:cNvPr id="3" name="Picture 2">
            <a:extLst>
              <a:ext uri="{FF2B5EF4-FFF2-40B4-BE49-F238E27FC236}">
                <a16:creationId xmlns:a16="http://schemas.microsoft.com/office/drawing/2014/main" id="{2ECAC595-4A2F-EEF6-3341-D89680A22427}"/>
              </a:ext>
            </a:extLst>
          </p:cNvPr>
          <p:cNvPicPr>
            <a:picLocks noChangeAspect="1"/>
          </p:cNvPicPr>
          <p:nvPr/>
        </p:nvPicPr>
        <p:blipFill>
          <a:blip r:embed="rId2"/>
          <a:stretch>
            <a:fillRect/>
          </a:stretch>
        </p:blipFill>
        <p:spPr>
          <a:xfrm>
            <a:off x="292100" y="1016000"/>
            <a:ext cx="6273800" cy="3111500"/>
          </a:xfrm>
          <a:prstGeom prst="rect">
            <a:avLst/>
          </a:prstGeom>
        </p:spPr>
      </p:pic>
    </p:spTree>
    <p:extLst>
      <p:ext uri="{BB962C8B-B14F-4D97-AF65-F5344CB8AC3E}">
        <p14:creationId xmlns:p14="http://schemas.microsoft.com/office/powerpoint/2010/main" val="461061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EDA </a:t>
            </a:r>
          </a:p>
        </p:txBody>
      </p:sp>
      <p:pic>
        <p:nvPicPr>
          <p:cNvPr id="3" name="Picture 2">
            <a:extLst>
              <a:ext uri="{FF2B5EF4-FFF2-40B4-BE49-F238E27FC236}">
                <a16:creationId xmlns:a16="http://schemas.microsoft.com/office/drawing/2014/main" id="{2ECAC595-4A2F-EEF6-3341-D89680A22427}"/>
              </a:ext>
            </a:extLst>
          </p:cNvPr>
          <p:cNvPicPr>
            <a:picLocks noChangeAspect="1"/>
          </p:cNvPicPr>
          <p:nvPr/>
        </p:nvPicPr>
        <p:blipFill>
          <a:blip r:embed="rId2"/>
          <a:srcRect/>
          <a:stretch/>
        </p:blipFill>
        <p:spPr>
          <a:xfrm>
            <a:off x="292100" y="1016000"/>
            <a:ext cx="6273800" cy="3111500"/>
          </a:xfrm>
          <a:prstGeom prst="rect">
            <a:avLst/>
          </a:prstGeom>
        </p:spPr>
      </p:pic>
      <p:sp>
        <p:nvSpPr>
          <p:cNvPr id="4" name="TextBox 3">
            <a:extLst>
              <a:ext uri="{FF2B5EF4-FFF2-40B4-BE49-F238E27FC236}">
                <a16:creationId xmlns:a16="http://schemas.microsoft.com/office/drawing/2014/main" id="{24293B40-284D-8FC9-057B-6172F5CBFE74}"/>
              </a:ext>
            </a:extLst>
          </p:cNvPr>
          <p:cNvSpPr txBox="1"/>
          <p:nvPr/>
        </p:nvSpPr>
        <p:spPr>
          <a:xfrm>
            <a:off x="3235570" y="4262032"/>
            <a:ext cx="1221809" cy="307777"/>
          </a:xfrm>
          <a:prstGeom prst="rect">
            <a:avLst/>
          </a:prstGeom>
          <a:noFill/>
        </p:spPr>
        <p:txBody>
          <a:bodyPr wrap="none" rtlCol="0">
            <a:spAutoFit/>
          </a:bodyPr>
          <a:lstStyle/>
          <a:p>
            <a:r>
              <a:rPr lang="en-VN"/>
              <a:t>Sau khi AUG</a:t>
            </a:r>
          </a:p>
        </p:txBody>
      </p:sp>
    </p:spTree>
    <p:extLst>
      <p:ext uri="{BB962C8B-B14F-4D97-AF65-F5344CB8AC3E}">
        <p14:creationId xmlns:p14="http://schemas.microsoft.com/office/powerpoint/2010/main" val="2412711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EDA </a:t>
            </a:r>
          </a:p>
        </p:txBody>
      </p:sp>
      <p:sp>
        <p:nvSpPr>
          <p:cNvPr id="4" name="TextBox 3">
            <a:extLst>
              <a:ext uri="{FF2B5EF4-FFF2-40B4-BE49-F238E27FC236}">
                <a16:creationId xmlns:a16="http://schemas.microsoft.com/office/drawing/2014/main" id="{24293B40-284D-8FC9-057B-6172F5CBFE74}"/>
              </a:ext>
            </a:extLst>
          </p:cNvPr>
          <p:cNvSpPr txBox="1"/>
          <p:nvPr/>
        </p:nvSpPr>
        <p:spPr>
          <a:xfrm>
            <a:off x="2013439" y="3610479"/>
            <a:ext cx="2561920" cy="307777"/>
          </a:xfrm>
          <a:prstGeom prst="rect">
            <a:avLst/>
          </a:prstGeom>
          <a:noFill/>
        </p:spPr>
        <p:txBody>
          <a:bodyPr wrap="none" rtlCol="0">
            <a:spAutoFit/>
          </a:bodyPr>
          <a:lstStyle/>
          <a:p>
            <a:r>
              <a:rPr lang="en-VN"/>
              <a:t>Phân bô độ dài của comment </a:t>
            </a:r>
          </a:p>
        </p:txBody>
      </p:sp>
      <p:pic>
        <p:nvPicPr>
          <p:cNvPr id="5" name="Picture 4">
            <a:extLst>
              <a:ext uri="{FF2B5EF4-FFF2-40B4-BE49-F238E27FC236}">
                <a16:creationId xmlns:a16="http://schemas.microsoft.com/office/drawing/2014/main" id="{445E94D3-E113-D278-CE9D-AC532BE23AD4}"/>
              </a:ext>
            </a:extLst>
          </p:cNvPr>
          <p:cNvPicPr>
            <a:picLocks noChangeAspect="1"/>
          </p:cNvPicPr>
          <p:nvPr/>
        </p:nvPicPr>
        <p:blipFill>
          <a:blip r:embed="rId2"/>
          <a:stretch>
            <a:fillRect/>
          </a:stretch>
        </p:blipFill>
        <p:spPr>
          <a:xfrm>
            <a:off x="1232388" y="727579"/>
            <a:ext cx="3848100" cy="2882900"/>
          </a:xfrm>
          <a:prstGeom prst="rect">
            <a:avLst/>
          </a:prstGeom>
        </p:spPr>
      </p:pic>
      <p:sp>
        <p:nvSpPr>
          <p:cNvPr id="6" name="TextBox 5">
            <a:extLst>
              <a:ext uri="{FF2B5EF4-FFF2-40B4-BE49-F238E27FC236}">
                <a16:creationId xmlns:a16="http://schemas.microsoft.com/office/drawing/2014/main" id="{8A8EDE20-708F-B943-D3B9-B3E857218A37}"/>
              </a:ext>
            </a:extLst>
          </p:cNvPr>
          <p:cNvSpPr txBox="1"/>
          <p:nvPr/>
        </p:nvSpPr>
        <p:spPr>
          <a:xfrm>
            <a:off x="1002695" y="4079808"/>
            <a:ext cx="4852610" cy="307777"/>
          </a:xfrm>
          <a:prstGeom prst="rect">
            <a:avLst/>
          </a:prstGeom>
          <a:noFill/>
        </p:spPr>
        <p:txBody>
          <a:bodyPr wrap="none" rtlCol="0">
            <a:spAutoFit/>
          </a:bodyPr>
          <a:lstStyle/>
          <a:p>
            <a:r>
              <a:rPr lang="en-US" err="1"/>
              <a:t>Dư</a:t>
            </a:r>
            <a:r>
              <a:rPr lang="en-US"/>
              <a:t> </a:t>
            </a:r>
            <a:r>
              <a:rPr lang="en-US" err="1"/>
              <a:t>liệu</a:t>
            </a:r>
            <a:r>
              <a:rPr lang="en-US"/>
              <a:t> </a:t>
            </a:r>
            <a:r>
              <a:rPr lang="en-US" err="1"/>
              <a:t>không</a:t>
            </a:r>
            <a:r>
              <a:rPr lang="en-US"/>
              <a:t> </a:t>
            </a:r>
            <a:r>
              <a:rPr lang="en-US" err="1"/>
              <a:t>quá</a:t>
            </a:r>
            <a:r>
              <a:rPr lang="en-US"/>
              <a:t> 300 </a:t>
            </a:r>
            <a:r>
              <a:rPr lang="en-US" err="1"/>
              <a:t>từ</a:t>
            </a:r>
            <a:r>
              <a:rPr lang="en-US"/>
              <a:t> </a:t>
            </a:r>
            <a:r>
              <a:rPr lang="en-US" err="1"/>
              <a:t>chiếm</a:t>
            </a:r>
            <a:r>
              <a:rPr lang="en-US"/>
              <a:t> </a:t>
            </a:r>
            <a:r>
              <a:rPr lang="en-US" err="1"/>
              <a:t>đến</a:t>
            </a:r>
            <a:r>
              <a:rPr lang="en-US"/>
              <a:t> 98% </a:t>
            </a:r>
            <a:r>
              <a:rPr lang="en-US" err="1"/>
              <a:t>trông</a:t>
            </a:r>
            <a:r>
              <a:rPr lang="en-US"/>
              <a:t> </a:t>
            </a:r>
            <a:r>
              <a:rPr lang="en-US" err="1"/>
              <a:t>tập</a:t>
            </a:r>
            <a:r>
              <a:rPr lang="en-US"/>
              <a:t> </a:t>
            </a:r>
            <a:r>
              <a:rPr lang="en-US" err="1"/>
              <a:t>dữ</a:t>
            </a:r>
            <a:r>
              <a:rPr lang="en-US"/>
              <a:t> </a:t>
            </a:r>
            <a:r>
              <a:rPr lang="en-US" err="1"/>
              <a:t>liệu</a:t>
            </a:r>
            <a:endParaRPr lang="en-VN"/>
          </a:p>
        </p:txBody>
      </p:sp>
    </p:spTree>
    <p:extLst>
      <p:ext uri="{BB962C8B-B14F-4D97-AF65-F5344CB8AC3E}">
        <p14:creationId xmlns:p14="http://schemas.microsoft.com/office/powerpoint/2010/main" val="3359666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LSTM so sánh với RNN</a:t>
            </a:r>
          </a:p>
        </p:txBody>
      </p:sp>
      <p:pic>
        <p:nvPicPr>
          <p:cNvPr id="16" name="Picture 15" descr="A white square with black text&#10;&#10;Description automatically generated">
            <a:extLst>
              <a:ext uri="{FF2B5EF4-FFF2-40B4-BE49-F238E27FC236}">
                <a16:creationId xmlns:a16="http://schemas.microsoft.com/office/drawing/2014/main" id="{4D235F54-4361-5714-CD97-414F3C87FE7A}"/>
              </a:ext>
            </a:extLst>
          </p:cNvPr>
          <p:cNvPicPr>
            <a:picLocks noChangeAspect="1"/>
          </p:cNvPicPr>
          <p:nvPr/>
        </p:nvPicPr>
        <p:blipFill>
          <a:blip r:embed="rId2"/>
          <a:stretch>
            <a:fillRect/>
          </a:stretch>
        </p:blipFill>
        <p:spPr>
          <a:xfrm>
            <a:off x="561477" y="1126510"/>
            <a:ext cx="5686184" cy="812312"/>
          </a:xfrm>
          <a:prstGeom prst="rect">
            <a:avLst/>
          </a:prstGeom>
        </p:spPr>
      </p:pic>
      <p:pic>
        <p:nvPicPr>
          <p:cNvPr id="1026" name="Picture 2" descr="Standup Bot by Sup! | Slack App Directory">
            <a:extLst>
              <a:ext uri="{FF2B5EF4-FFF2-40B4-BE49-F238E27FC236}">
                <a16:creationId xmlns:a16="http://schemas.microsoft.com/office/drawing/2014/main" id="{32D3294E-1627-BA96-1042-F02C8C7AE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61" y="3108193"/>
            <a:ext cx="1032222" cy="10322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1966CFD-DDC9-4983-8589-2614708DA904}"/>
              </a:ext>
            </a:extLst>
          </p:cNvPr>
          <p:cNvSpPr txBox="1"/>
          <p:nvPr/>
        </p:nvSpPr>
        <p:spPr>
          <a:xfrm>
            <a:off x="527261" y="2334883"/>
            <a:ext cx="1906291" cy="307777"/>
          </a:xfrm>
          <a:prstGeom prst="rect">
            <a:avLst/>
          </a:prstGeom>
          <a:noFill/>
        </p:spPr>
        <p:txBody>
          <a:bodyPr wrap="none" rtlCol="0">
            <a:spAutoFit/>
          </a:bodyPr>
          <a:lstStyle/>
          <a:p>
            <a:r>
              <a:rPr lang="en-VN"/>
              <a:t>Dự đoán cảnh phim 5</a:t>
            </a:r>
          </a:p>
        </p:txBody>
      </p:sp>
      <p:sp>
        <p:nvSpPr>
          <p:cNvPr id="18" name="TextBox 17">
            <a:extLst>
              <a:ext uri="{FF2B5EF4-FFF2-40B4-BE49-F238E27FC236}">
                <a16:creationId xmlns:a16="http://schemas.microsoft.com/office/drawing/2014/main" id="{66C80510-653B-EA8C-D719-1A4AFBE73589}"/>
              </a:ext>
            </a:extLst>
          </p:cNvPr>
          <p:cNvSpPr txBox="1"/>
          <p:nvPr/>
        </p:nvSpPr>
        <p:spPr>
          <a:xfrm>
            <a:off x="560754" y="698177"/>
            <a:ext cx="1279517" cy="307777"/>
          </a:xfrm>
          <a:prstGeom prst="rect">
            <a:avLst/>
          </a:prstGeom>
          <a:noFill/>
        </p:spPr>
        <p:txBody>
          <a:bodyPr wrap="none" rtlCol="0">
            <a:spAutoFit/>
          </a:bodyPr>
          <a:lstStyle/>
          <a:p>
            <a:r>
              <a:rPr lang="en-VN"/>
              <a:t>Ví dụ về phim</a:t>
            </a:r>
          </a:p>
        </p:txBody>
      </p:sp>
      <p:sp>
        <p:nvSpPr>
          <p:cNvPr id="19" name="TextBox 18">
            <a:extLst>
              <a:ext uri="{FF2B5EF4-FFF2-40B4-BE49-F238E27FC236}">
                <a16:creationId xmlns:a16="http://schemas.microsoft.com/office/drawing/2014/main" id="{4B313167-8D47-A987-674E-555DA20CC717}"/>
              </a:ext>
            </a:extLst>
          </p:cNvPr>
          <p:cNvSpPr txBox="1"/>
          <p:nvPr/>
        </p:nvSpPr>
        <p:spPr>
          <a:xfrm>
            <a:off x="694592" y="4291434"/>
            <a:ext cx="574196" cy="307777"/>
          </a:xfrm>
          <a:prstGeom prst="rect">
            <a:avLst/>
          </a:prstGeom>
          <a:noFill/>
        </p:spPr>
        <p:txBody>
          <a:bodyPr wrap="none" rtlCol="0">
            <a:spAutoFit/>
          </a:bodyPr>
          <a:lstStyle/>
          <a:p>
            <a:r>
              <a:rPr lang="en-VN"/>
              <a:t>RNN</a:t>
            </a:r>
          </a:p>
        </p:txBody>
      </p:sp>
      <p:pic>
        <p:nvPicPr>
          <p:cNvPr id="20" name="Picture 2" descr="Standup Bot by Sup! | Slack App Directory">
            <a:extLst>
              <a:ext uri="{FF2B5EF4-FFF2-40B4-BE49-F238E27FC236}">
                <a16:creationId xmlns:a16="http://schemas.microsoft.com/office/drawing/2014/main" id="{8F7D776B-839B-9115-7A75-7DB98DD6B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132822"/>
            <a:ext cx="1032222" cy="103222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D820E7-EE7E-619E-C83A-7CF97DD20AA6}"/>
              </a:ext>
            </a:extLst>
          </p:cNvPr>
          <p:cNvSpPr txBox="1"/>
          <p:nvPr/>
        </p:nvSpPr>
        <p:spPr>
          <a:xfrm>
            <a:off x="3613930" y="4291434"/>
            <a:ext cx="662361" cy="307777"/>
          </a:xfrm>
          <a:prstGeom prst="rect">
            <a:avLst/>
          </a:prstGeom>
          <a:noFill/>
        </p:spPr>
        <p:txBody>
          <a:bodyPr wrap="none" rtlCol="0">
            <a:spAutoFit/>
          </a:bodyPr>
          <a:lstStyle/>
          <a:p>
            <a:r>
              <a:rPr lang="en-VN"/>
              <a:t>LSTM</a:t>
            </a:r>
          </a:p>
        </p:txBody>
      </p:sp>
      <p:sp>
        <p:nvSpPr>
          <p:cNvPr id="22" name="TextBox 21">
            <a:extLst>
              <a:ext uri="{FF2B5EF4-FFF2-40B4-BE49-F238E27FC236}">
                <a16:creationId xmlns:a16="http://schemas.microsoft.com/office/drawing/2014/main" id="{F32BCEB9-3DD4-31AB-5991-2846C053B475}"/>
              </a:ext>
            </a:extLst>
          </p:cNvPr>
          <p:cNvSpPr txBox="1"/>
          <p:nvPr/>
        </p:nvSpPr>
        <p:spPr>
          <a:xfrm>
            <a:off x="560754" y="2029976"/>
            <a:ext cx="4232249" cy="307777"/>
          </a:xfrm>
          <a:prstGeom prst="rect">
            <a:avLst/>
          </a:prstGeom>
          <a:noFill/>
        </p:spPr>
        <p:txBody>
          <a:bodyPr wrap="none" rtlCol="0">
            <a:spAutoFit/>
          </a:bodyPr>
          <a:lstStyle/>
          <a:p>
            <a:r>
              <a:rPr lang="en-VN"/>
              <a:t>Khi cảnh phim 1 báo trước cái kết của cảnh phim 5</a:t>
            </a:r>
          </a:p>
        </p:txBody>
      </p:sp>
      <p:sp>
        <p:nvSpPr>
          <p:cNvPr id="24" name="Rounded Rectangle 23">
            <a:extLst>
              <a:ext uri="{FF2B5EF4-FFF2-40B4-BE49-F238E27FC236}">
                <a16:creationId xmlns:a16="http://schemas.microsoft.com/office/drawing/2014/main" id="{1E82734B-F3F9-5632-4E01-246628A8E7A9}"/>
              </a:ext>
            </a:extLst>
          </p:cNvPr>
          <p:cNvSpPr/>
          <p:nvPr/>
        </p:nvSpPr>
        <p:spPr>
          <a:xfrm>
            <a:off x="1646840" y="3311768"/>
            <a:ext cx="674329" cy="6743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100"/>
              <a:t>Cảnh phim 4</a:t>
            </a:r>
          </a:p>
        </p:txBody>
      </p:sp>
      <p:sp>
        <p:nvSpPr>
          <p:cNvPr id="25" name="Rounded Rectangle 24">
            <a:extLst>
              <a:ext uri="{FF2B5EF4-FFF2-40B4-BE49-F238E27FC236}">
                <a16:creationId xmlns:a16="http://schemas.microsoft.com/office/drawing/2014/main" id="{19810A23-1B54-1621-76A9-2D64199FF6A3}"/>
              </a:ext>
            </a:extLst>
          </p:cNvPr>
          <p:cNvSpPr/>
          <p:nvPr/>
        </p:nvSpPr>
        <p:spPr>
          <a:xfrm>
            <a:off x="4793003" y="3000839"/>
            <a:ext cx="674329" cy="6743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100"/>
              <a:t>Cảnh phim 1</a:t>
            </a:r>
          </a:p>
        </p:txBody>
      </p:sp>
      <p:sp>
        <p:nvSpPr>
          <p:cNvPr id="26" name="Rounded Rectangle 25">
            <a:extLst>
              <a:ext uri="{FF2B5EF4-FFF2-40B4-BE49-F238E27FC236}">
                <a16:creationId xmlns:a16="http://schemas.microsoft.com/office/drawing/2014/main" id="{3E287857-D3A0-5BCF-159C-28ABEFC18D95}"/>
              </a:ext>
            </a:extLst>
          </p:cNvPr>
          <p:cNvSpPr/>
          <p:nvPr/>
        </p:nvSpPr>
        <p:spPr>
          <a:xfrm>
            <a:off x="4793003" y="3770993"/>
            <a:ext cx="674329" cy="6743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100"/>
              <a:t>Cảnh phim 4</a:t>
            </a:r>
          </a:p>
        </p:txBody>
      </p:sp>
    </p:spTree>
    <p:extLst>
      <p:ext uri="{BB962C8B-B14F-4D97-AF65-F5344CB8AC3E}">
        <p14:creationId xmlns:p14="http://schemas.microsoft.com/office/powerpoint/2010/main" val="2903678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29BA-F8B3-4CE9-71A3-FF5CD504BCDF}"/>
              </a:ext>
            </a:extLst>
          </p:cNvPr>
          <p:cNvSpPr>
            <a:spLocks noGrp="1"/>
          </p:cNvSpPr>
          <p:nvPr>
            <p:ph type="title"/>
          </p:nvPr>
        </p:nvSpPr>
        <p:spPr>
          <a:xfrm>
            <a:off x="469661" y="154879"/>
            <a:ext cx="5778000" cy="572700"/>
          </a:xfrm>
        </p:spPr>
        <p:txBody>
          <a:bodyPr/>
          <a:lstStyle/>
          <a:p>
            <a:r>
              <a:rPr lang="en-VN" sz="2400"/>
              <a:t>Multiclass vs Multilabel</a:t>
            </a:r>
          </a:p>
        </p:txBody>
      </p:sp>
      <p:pic>
        <p:nvPicPr>
          <p:cNvPr id="3" name="Picture 2">
            <a:extLst>
              <a:ext uri="{FF2B5EF4-FFF2-40B4-BE49-F238E27FC236}">
                <a16:creationId xmlns:a16="http://schemas.microsoft.com/office/drawing/2014/main" id="{31279172-5B5F-59A7-2036-E21B20E4E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94" y="1396441"/>
            <a:ext cx="6317681" cy="218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32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28" name="Google Shape;692;p40">
            <a:extLst>
              <a:ext uri="{FF2B5EF4-FFF2-40B4-BE49-F238E27FC236}">
                <a16:creationId xmlns:a16="http://schemas.microsoft.com/office/drawing/2014/main" id="{935D10AD-0CAF-A4DC-5063-220150659331}"/>
              </a:ext>
            </a:extLst>
          </p:cNvPr>
          <p:cNvSpPr txBox="1">
            <a:spLocks noGrp="1"/>
          </p:cNvSpPr>
          <p:nvPr>
            <p:ph type="title"/>
          </p:nvPr>
        </p:nvSpPr>
        <p:spPr>
          <a:xfrm>
            <a:off x="540000" y="397586"/>
            <a:ext cx="5778000" cy="429525"/>
          </a:xfrm>
          <a:prstGeom prst="rect">
            <a:avLst/>
          </a:prstGeom>
        </p:spPr>
        <p:txBody>
          <a:bodyPr spcFirstLastPara="1" wrap="square" lIns="68569" tIns="68569" rIns="68569" bIns="68569" anchor="t" anchorCtr="0">
            <a:noAutofit/>
          </a:bodyPr>
          <a:lstStyle/>
          <a:p>
            <a:r>
              <a:rPr lang="en-US" sz="2400" err="1">
                <a:latin typeface="+mj-lt"/>
              </a:rPr>
              <a:t>Đặt</a:t>
            </a:r>
            <a:r>
              <a:rPr lang="en-US" sz="2400">
                <a:latin typeface="+mj-lt"/>
              </a:rPr>
              <a:t> </a:t>
            </a:r>
            <a:r>
              <a:rPr lang="en-US" sz="2400" err="1">
                <a:latin typeface="+mj-lt"/>
              </a:rPr>
              <a:t>vấn</a:t>
            </a:r>
            <a:r>
              <a:rPr lang="en-US" sz="2400">
                <a:latin typeface="+mj-lt"/>
              </a:rPr>
              <a:t> </a:t>
            </a:r>
            <a:r>
              <a:rPr lang="en-US" sz="2400" err="1">
                <a:latin typeface="+mj-lt"/>
              </a:rPr>
              <a:t>đề</a:t>
            </a:r>
            <a:endParaRPr sz="2400">
              <a:latin typeface="+mj-lt"/>
            </a:endParaRPr>
          </a:p>
        </p:txBody>
      </p:sp>
      <p:sp>
        <p:nvSpPr>
          <p:cNvPr id="29" name="Freeform 11">
            <a:extLst>
              <a:ext uri="{FF2B5EF4-FFF2-40B4-BE49-F238E27FC236}">
                <a16:creationId xmlns:a16="http://schemas.microsoft.com/office/drawing/2014/main" id="{F6D92ECD-5A2E-A45D-8E8A-AFAFD0AB3CB6}"/>
              </a:ext>
            </a:extLst>
          </p:cNvPr>
          <p:cNvSpPr/>
          <p:nvPr/>
        </p:nvSpPr>
        <p:spPr>
          <a:xfrm>
            <a:off x="829020" y="1001157"/>
            <a:ext cx="1894728" cy="1421046"/>
          </a:xfrm>
          <a:custGeom>
            <a:avLst/>
            <a:gdLst/>
            <a:ahLst/>
            <a:cxnLst/>
            <a:rect l="l" t="t" r="r" b="b"/>
            <a:pathLst>
              <a:path w="3470315" h="2602736">
                <a:moveTo>
                  <a:pt x="0" y="0"/>
                </a:moveTo>
                <a:lnTo>
                  <a:pt x="3470315" y="0"/>
                </a:lnTo>
                <a:lnTo>
                  <a:pt x="3470315" y="2602736"/>
                </a:lnTo>
                <a:lnTo>
                  <a:pt x="0" y="2602736"/>
                </a:lnTo>
                <a:lnTo>
                  <a:pt x="0" y="0"/>
                </a:lnTo>
                <a:close/>
              </a:path>
            </a:pathLst>
          </a:custGeom>
          <a:blipFill>
            <a:blip r:embed="rId3"/>
            <a:stretch>
              <a:fillRect/>
            </a:stretch>
          </a:blipFill>
        </p:spPr>
      </p:sp>
      <p:sp>
        <p:nvSpPr>
          <p:cNvPr id="30" name="Freeform 10">
            <a:extLst>
              <a:ext uri="{FF2B5EF4-FFF2-40B4-BE49-F238E27FC236}">
                <a16:creationId xmlns:a16="http://schemas.microsoft.com/office/drawing/2014/main" id="{6F2C5A25-0A60-D32F-7EE3-C8F0C44C52DB}"/>
              </a:ext>
            </a:extLst>
          </p:cNvPr>
          <p:cNvSpPr/>
          <p:nvPr/>
        </p:nvSpPr>
        <p:spPr>
          <a:xfrm>
            <a:off x="3718019" y="959714"/>
            <a:ext cx="2599981" cy="1462489"/>
          </a:xfrm>
          <a:custGeom>
            <a:avLst/>
            <a:gdLst/>
            <a:ahLst/>
            <a:cxnLst/>
            <a:rect l="l" t="t" r="r" b="b"/>
            <a:pathLst>
              <a:path w="4627087" h="2602736">
                <a:moveTo>
                  <a:pt x="0" y="0"/>
                </a:moveTo>
                <a:lnTo>
                  <a:pt x="4627087" y="0"/>
                </a:lnTo>
                <a:lnTo>
                  <a:pt x="4627087" y="2602736"/>
                </a:lnTo>
                <a:lnTo>
                  <a:pt x="0" y="2602736"/>
                </a:lnTo>
                <a:lnTo>
                  <a:pt x="0" y="0"/>
                </a:lnTo>
                <a:close/>
              </a:path>
            </a:pathLst>
          </a:custGeom>
          <a:blipFill>
            <a:blip r:embed="rId4"/>
            <a:stretch>
              <a:fillRect/>
            </a:stretch>
          </a:blipFill>
        </p:spPr>
      </p:sp>
      <p:sp>
        <p:nvSpPr>
          <p:cNvPr id="31" name="Freeform 15">
            <a:extLst>
              <a:ext uri="{FF2B5EF4-FFF2-40B4-BE49-F238E27FC236}">
                <a16:creationId xmlns:a16="http://schemas.microsoft.com/office/drawing/2014/main" id="{2F923A34-1E1B-2CEA-0C07-93982A83C226}"/>
              </a:ext>
            </a:extLst>
          </p:cNvPr>
          <p:cNvSpPr/>
          <p:nvPr/>
        </p:nvSpPr>
        <p:spPr>
          <a:xfrm>
            <a:off x="829020" y="2895343"/>
            <a:ext cx="1894728" cy="1262363"/>
          </a:xfrm>
          <a:custGeom>
            <a:avLst/>
            <a:gdLst/>
            <a:ahLst/>
            <a:cxnLst/>
            <a:rect l="l" t="t" r="r" b="b"/>
            <a:pathLst>
              <a:path w="3761705" h="2506236">
                <a:moveTo>
                  <a:pt x="0" y="0"/>
                </a:moveTo>
                <a:lnTo>
                  <a:pt x="3761705" y="0"/>
                </a:lnTo>
                <a:lnTo>
                  <a:pt x="3761705" y="2506236"/>
                </a:lnTo>
                <a:lnTo>
                  <a:pt x="0" y="2506236"/>
                </a:lnTo>
                <a:lnTo>
                  <a:pt x="0" y="0"/>
                </a:lnTo>
                <a:close/>
              </a:path>
            </a:pathLst>
          </a:custGeom>
          <a:blipFill>
            <a:blip r:embed="rId5"/>
            <a:stretch>
              <a:fillRect/>
            </a:stretch>
          </a:blipFill>
        </p:spPr>
      </p:sp>
      <p:sp>
        <p:nvSpPr>
          <p:cNvPr id="32" name="Freeform 14">
            <a:extLst>
              <a:ext uri="{FF2B5EF4-FFF2-40B4-BE49-F238E27FC236}">
                <a16:creationId xmlns:a16="http://schemas.microsoft.com/office/drawing/2014/main" id="{79A34B01-2D59-1644-32D5-D9E3E50A41D3}"/>
              </a:ext>
            </a:extLst>
          </p:cNvPr>
          <p:cNvSpPr/>
          <p:nvPr/>
        </p:nvSpPr>
        <p:spPr>
          <a:xfrm>
            <a:off x="3718019" y="2895343"/>
            <a:ext cx="2272501" cy="1394966"/>
          </a:xfrm>
          <a:custGeom>
            <a:avLst/>
            <a:gdLst/>
            <a:ahLst/>
            <a:cxnLst/>
            <a:rect l="l" t="t" r="r" b="b"/>
            <a:pathLst>
              <a:path w="3739546" h="2295506">
                <a:moveTo>
                  <a:pt x="0" y="0"/>
                </a:moveTo>
                <a:lnTo>
                  <a:pt x="3739547" y="0"/>
                </a:lnTo>
                <a:lnTo>
                  <a:pt x="3739547" y="2295506"/>
                </a:lnTo>
                <a:lnTo>
                  <a:pt x="0" y="22955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18">
            <a:extLst>
              <a:ext uri="{FF2B5EF4-FFF2-40B4-BE49-F238E27FC236}">
                <a16:creationId xmlns:a16="http://schemas.microsoft.com/office/drawing/2014/main" id="{64231E89-A997-7F01-0B2C-A9F120AF3610}"/>
              </a:ext>
            </a:extLst>
          </p:cNvPr>
          <p:cNvSpPr/>
          <p:nvPr/>
        </p:nvSpPr>
        <p:spPr>
          <a:xfrm>
            <a:off x="4469548" y="3257396"/>
            <a:ext cx="655993" cy="655993"/>
          </a:xfrm>
          <a:custGeom>
            <a:avLst/>
            <a:gdLst/>
            <a:ahLst/>
            <a:cxnLst/>
            <a:rect l="l" t="t" r="r" b="b"/>
            <a:pathLst>
              <a:path w="1226209" h="1226209">
                <a:moveTo>
                  <a:pt x="0" y="0"/>
                </a:moveTo>
                <a:lnTo>
                  <a:pt x="1226209" y="0"/>
                </a:lnTo>
                <a:lnTo>
                  <a:pt x="1226209" y="1226210"/>
                </a:lnTo>
                <a:lnTo>
                  <a:pt x="0" y="1226210"/>
                </a:lnTo>
                <a:lnTo>
                  <a:pt x="0" y="0"/>
                </a:lnTo>
                <a:close/>
              </a:path>
            </a:pathLst>
          </a:custGeom>
          <a:blipFill>
            <a:blip r:embed="rId8"/>
            <a:stretch>
              <a:fillRect/>
            </a:stretch>
          </a:blipFill>
        </p:spPr>
      </p:sp>
      <p:sp>
        <p:nvSpPr>
          <p:cNvPr id="34" name="Google Shape;427;p35">
            <a:extLst>
              <a:ext uri="{FF2B5EF4-FFF2-40B4-BE49-F238E27FC236}">
                <a16:creationId xmlns:a16="http://schemas.microsoft.com/office/drawing/2014/main" id="{61B7C7DF-1005-D6AD-397E-683DB0C8F630}"/>
              </a:ext>
            </a:extLst>
          </p:cNvPr>
          <p:cNvSpPr txBox="1">
            <a:spLocks/>
          </p:cNvSpPr>
          <p:nvPr/>
        </p:nvSpPr>
        <p:spPr>
          <a:xfrm>
            <a:off x="829020" y="2422203"/>
            <a:ext cx="1894728" cy="688950"/>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err="1">
                <a:latin typeface="+mj-lt"/>
              </a:rPr>
              <a:t>Ứng</a:t>
            </a:r>
            <a:r>
              <a:rPr lang="en-US">
                <a:latin typeface="+mj-lt"/>
              </a:rPr>
              <a:t> </a:t>
            </a:r>
            <a:r>
              <a:rPr lang="en-US" err="1">
                <a:latin typeface="+mj-lt"/>
              </a:rPr>
              <a:t>dụng</a:t>
            </a:r>
            <a:r>
              <a:rPr lang="en-US">
                <a:latin typeface="+mj-lt"/>
              </a:rPr>
              <a:t> Facebook</a:t>
            </a:r>
          </a:p>
        </p:txBody>
      </p:sp>
      <p:sp>
        <p:nvSpPr>
          <p:cNvPr id="36" name="Google Shape;427;p35">
            <a:extLst>
              <a:ext uri="{FF2B5EF4-FFF2-40B4-BE49-F238E27FC236}">
                <a16:creationId xmlns:a16="http://schemas.microsoft.com/office/drawing/2014/main" id="{FF041966-BBC9-780B-BC01-970D0D0F8802}"/>
              </a:ext>
            </a:extLst>
          </p:cNvPr>
          <p:cNvSpPr txBox="1">
            <a:spLocks/>
          </p:cNvSpPr>
          <p:nvPr/>
        </p:nvSpPr>
        <p:spPr>
          <a:xfrm>
            <a:off x="3718019" y="2449675"/>
            <a:ext cx="2599981" cy="688950"/>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100" err="1">
                <a:solidFill>
                  <a:srgbClr val="35393A"/>
                </a:solidFill>
                <a:latin typeface="+mj-lt"/>
              </a:rPr>
              <a:t>Lượng</a:t>
            </a:r>
            <a:r>
              <a:rPr lang="en-US" sz="1100">
                <a:solidFill>
                  <a:srgbClr val="35393A"/>
                </a:solidFill>
                <a:latin typeface="+mj-lt"/>
              </a:rPr>
              <a:t> </a:t>
            </a:r>
            <a:r>
              <a:rPr lang="en-US" sz="1100" err="1">
                <a:solidFill>
                  <a:srgbClr val="35393A"/>
                </a:solidFill>
                <a:latin typeface="+mj-lt"/>
              </a:rPr>
              <a:t>người</a:t>
            </a:r>
            <a:r>
              <a:rPr lang="en-US" sz="1100">
                <a:solidFill>
                  <a:srgbClr val="35393A"/>
                </a:solidFill>
                <a:latin typeface="+mj-lt"/>
              </a:rPr>
              <a:t> </a:t>
            </a:r>
            <a:r>
              <a:rPr lang="en-US" sz="1100" err="1">
                <a:solidFill>
                  <a:srgbClr val="35393A"/>
                </a:solidFill>
                <a:latin typeface="+mj-lt"/>
              </a:rPr>
              <a:t>dùng</a:t>
            </a:r>
            <a:r>
              <a:rPr lang="en-US" sz="1100">
                <a:solidFill>
                  <a:srgbClr val="35393A"/>
                </a:solidFill>
                <a:latin typeface="+mj-lt"/>
              </a:rPr>
              <a:t> </a:t>
            </a:r>
            <a:r>
              <a:rPr lang="en-US" sz="1100" err="1">
                <a:solidFill>
                  <a:srgbClr val="35393A"/>
                </a:solidFill>
                <a:latin typeface="+mj-lt"/>
              </a:rPr>
              <a:t>ngày</a:t>
            </a:r>
            <a:r>
              <a:rPr lang="en-US" sz="1100">
                <a:solidFill>
                  <a:srgbClr val="35393A"/>
                </a:solidFill>
                <a:latin typeface="+mj-lt"/>
              </a:rPr>
              <a:t> </a:t>
            </a:r>
            <a:r>
              <a:rPr lang="en-US" sz="1100" err="1">
                <a:solidFill>
                  <a:srgbClr val="35393A"/>
                </a:solidFill>
                <a:latin typeface="+mj-lt"/>
              </a:rPr>
              <a:t>càng</a:t>
            </a:r>
            <a:r>
              <a:rPr lang="en-US" sz="1100">
                <a:solidFill>
                  <a:srgbClr val="35393A"/>
                </a:solidFill>
                <a:latin typeface="+mj-lt"/>
              </a:rPr>
              <a:t> </a:t>
            </a:r>
            <a:r>
              <a:rPr lang="en-US" sz="1100" err="1">
                <a:solidFill>
                  <a:srgbClr val="35393A"/>
                </a:solidFill>
                <a:latin typeface="+mj-lt"/>
              </a:rPr>
              <a:t>nhiều</a:t>
            </a:r>
            <a:endParaRPr lang="en-US" sz="1100">
              <a:solidFill>
                <a:srgbClr val="35393A"/>
              </a:solidFill>
              <a:latin typeface="+mj-lt"/>
            </a:endParaRPr>
          </a:p>
        </p:txBody>
      </p:sp>
      <p:sp>
        <p:nvSpPr>
          <p:cNvPr id="37" name="Google Shape;427;p35">
            <a:extLst>
              <a:ext uri="{FF2B5EF4-FFF2-40B4-BE49-F238E27FC236}">
                <a16:creationId xmlns:a16="http://schemas.microsoft.com/office/drawing/2014/main" id="{4DF273DD-9568-4C8A-182C-FC713612F995}"/>
              </a:ext>
            </a:extLst>
          </p:cNvPr>
          <p:cNvSpPr txBox="1">
            <a:spLocks/>
          </p:cNvSpPr>
          <p:nvPr/>
        </p:nvSpPr>
        <p:spPr>
          <a:xfrm>
            <a:off x="829020" y="4290309"/>
            <a:ext cx="1894728" cy="468046"/>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1050" err="1">
                <a:solidFill>
                  <a:srgbClr val="35393A"/>
                </a:solidFill>
                <a:latin typeface="+mj-lt"/>
              </a:rPr>
              <a:t>Gây</a:t>
            </a:r>
            <a:r>
              <a:rPr lang="en-US" sz="1050">
                <a:solidFill>
                  <a:srgbClr val="35393A"/>
                </a:solidFill>
                <a:latin typeface="+mj-lt"/>
              </a:rPr>
              <a:t> </a:t>
            </a:r>
            <a:r>
              <a:rPr lang="en-US" sz="1050" err="1">
                <a:solidFill>
                  <a:srgbClr val="35393A"/>
                </a:solidFill>
                <a:latin typeface="+mj-lt"/>
              </a:rPr>
              <a:t>ảnh</a:t>
            </a:r>
            <a:r>
              <a:rPr lang="en-US" sz="1050">
                <a:solidFill>
                  <a:srgbClr val="35393A"/>
                </a:solidFill>
                <a:latin typeface="+mj-lt"/>
              </a:rPr>
              <a:t> </a:t>
            </a:r>
            <a:r>
              <a:rPr lang="en-US" sz="1050" err="1">
                <a:solidFill>
                  <a:srgbClr val="35393A"/>
                </a:solidFill>
                <a:latin typeface="+mj-lt"/>
              </a:rPr>
              <a:t>hưởng</a:t>
            </a:r>
            <a:r>
              <a:rPr lang="en-US" sz="1050">
                <a:solidFill>
                  <a:srgbClr val="35393A"/>
                </a:solidFill>
                <a:latin typeface="+mj-lt"/>
              </a:rPr>
              <a:t> </a:t>
            </a:r>
            <a:r>
              <a:rPr lang="en-US" sz="1050" err="1">
                <a:solidFill>
                  <a:srgbClr val="35393A"/>
                </a:solidFill>
                <a:latin typeface="+mj-lt"/>
              </a:rPr>
              <a:t>đến</a:t>
            </a:r>
            <a:r>
              <a:rPr lang="en-US" sz="1050">
                <a:solidFill>
                  <a:srgbClr val="35393A"/>
                </a:solidFill>
                <a:latin typeface="+mj-lt"/>
              </a:rPr>
              <a:t> </a:t>
            </a:r>
            <a:r>
              <a:rPr lang="en-US" sz="1050" err="1">
                <a:solidFill>
                  <a:srgbClr val="35393A"/>
                </a:solidFill>
                <a:latin typeface="+mj-lt"/>
              </a:rPr>
              <a:t>trẻ</a:t>
            </a:r>
            <a:r>
              <a:rPr lang="en-US" sz="1050">
                <a:solidFill>
                  <a:srgbClr val="35393A"/>
                </a:solidFill>
                <a:latin typeface="+mj-lt"/>
              </a:rPr>
              <a:t> </a:t>
            </a:r>
            <a:r>
              <a:rPr lang="en-US" sz="1050" err="1">
                <a:solidFill>
                  <a:srgbClr val="35393A"/>
                </a:solidFill>
                <a:latin typeface="+mj-lt"/>
              </a:rPr>
              <a:t>em</a:t>
            </a:r>
            <a:endParaRPr lang="en-US" sz="1050">
              <a:solidFill>
                <a:srgbClr val="35393A"/>
              </a:solidFill>
              <a:latin typeface="+mj-lt"/>
            </a:endParaRPr>
          </a:p>
        </p:txBody>
      </p:sp>
      <p:sp>
        <p:nvSpPr>
          <p:cNvPr id="38" name="Google Shape;427;p35">
            <a:extLst>
              <a:ext uri="{FF2B5EF4-FFF2-40B4-BE49-F238E27FC236}">
                <a16:creationId xmlns:a16="http://schemas.microsoft.com/office/drawing/2014/main" id="{239F2948-61FE-71ED-53BB-56CAD4D87F4A}"/>
              </a:ext>
            </a:extLst>
          </p:cNvPr>
          <p:cNvSpPr txBox="1">
            <a:spLocks/>
          </p:cNvSpPr>
          <p:nvPr/>
        </p:nvSpPr>
        <p:spPr>
          <a:xfrm>
            <a:off x="3718019" y="4278070"/>
            <a:ext cx="1894728" cy="688950"/>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err="1">
                <a:latin typeface="+mj-lt"/>
              </a:rPr>
              <a:t>Cần</a:t>
            </a:r>
            <a:r>
              <a:rPr lang="en-US">
                <a:latin typeface="+mj-lt"/>
              </a:rPr>
              <a:t> </a:t>
            </a:r>
            <a:r>
              <a:rPr lang="en-US" err="1">
                <a:latin typeface="+mj-lt"/>
              </a:rPr>
              <a:t>được</a:t>
            </a:r>
            <a:r>
              <a:rPr lang="en-US">
                <a:latin typeface="+mj-lt"/>
              </a:rPr>
              <a:t> </a:t>
            </a:r>
            <a:r>
              <a:rPr lang="en-US" err="1">
                <a:latin typeface="+mj-lt"/>
              </a:rPr>
              <a:t>bảo</a:t>
            </a:r>
            <a:r>
              <a:rPr lang="en-US">
                <a:latin typeface="+mj-lt"/>
              </a:rPr>
              <a:t> </a:t>
            </a:r>
            <a:r>
              <a:rPr lang="en-US" err="1">
                <a:latin typeface="+mj-lt"/>
              </a:rPr>
              <a:t>vệ</a:t>
            </a:r>
            <a:endParaRPr lang="en-US">
              <a:latin typeface="+mj-lt"/>
            </a:endParaRPr>
          </a:p>
        </p:txBody>
      </p:sp>
      <p:sp>
        <p:nvSpPr>
          <p:cNvPr id="40" name="Freeform 19">
            <a:extLst>
              <a:ext uri="{FF2B5EF4-FFF2-40B4-BE49-F238E27FC236}">
                <a16:creationId xmlns:a16="http://schemas.microsoft.com/office/drawing/2014/main" id="{269750EB-E812-B602-0887-A7A7955A2FC8}"/>
              </a:ext>
            </a:extLst>
          </p:cNvPr>
          <p:cNvSpPr/>
          <p:nvPr/>
        </p:nvSpPr>
        <p:spPr>
          <a:xfrm>
            <a:off x="2783868" y="1527587"/>
            <a:ext cx="874031" cy="368186"/>
          </a:xfrm>
          <a:custGeom>
            <a:avLst/>
            <a:gdLst/>
            <a:ahLst/>
            <a:cxnLst/>
            <a:rect l="l" t="t" r="r" b="b"/>
            <a:pathLst>
              <a:path w="1076056" h="453289">
                <a:moveTo>
                  <a:pt x="0" y="0"/>
                </a:moveTo>
                <a:lnTo>
                  <a:pt x="1076057" y="0"/>
                </a:lnTo>
                <a:lnTo>
                  <a:pt x="1076057" y="453289"/>
                </a:lnTo>
                <a:lnTo>
                  <a:pt x="0" y="4532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1" name="Freeform 20">
            <a:extLst>
              <a:ext uri="{FF2B5EF4-FFF2-40B4-BE49-F238E27FC236}">
                <a16:creationId xmlns:a16="http://schemas.microsoft.com/office/drawing/2014/main" id="{6188D0B4-89AA-A60F-72CD-F74A32035642}"/>
              </a:ext>
            </a:extLst>
          </p:cNvPr>
          <p:cNvSpPr/>
          <p:nvPr/>
        </p:nvSpPr>
        <p:spPr>
          <a:xfrm rot="8200623">
            <a:off x="2731315" y="2403326"/>
            <a:ext cx="915957" cy="385847"/>
          </a:xfrm>
          <a:custGeom>
            <a:avLst/>
            <a:gdLst/>
            <a:ahLst/>
            <a:cxnLst/>
            <a:rect l="l" t="t" r="r" b="b"/>
            <a:pathLst>
              <a:path w="1076056" h="453289">
                <a:moveTo>
                  <a:pt x="0" y="0"/>
                </a:moveTo>
                <a:lnTo>
                  <a:pt x="1076057" y="0"/>
                </a:lnTo>
                <a:lnTo>
                  <a:pt x="1076057" y="453288"/>
                </a:lnTo>
                <a:lnTo>
                  <a:pt x="0" y="453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2" name="Freeform 21">
            <a:extLst>
              <a:ext uri="{FF2B5EF4-FFF2-40B4-BE49-F238E27FC236}">
                <a16:creationId xmlns:a16="http://schemas.microsoft.com/office/drawing/2014/main" id="{33BCF332-660E-8478-66F2-7AFB67B929FD}"/>
              </a:ext>
            </a:extLst>
          </p:cNvPr>
          <p:cNvSpPr/>
          <p:nvPr/>
        </p:nvSpPr>
        <p:spPr>
          <a:xfrm>
            <a:off x="2783868" y="3494077"/>
            <a:ext cx="736718" cy="310343"/>
          </a:xfrm>
          <a:custGeom>
            <a:avLst/>
            <a:gdLst/>
            <a:ahLst/>
            <a:cxnLst/>
            <a:rect l="l" t="t" r="r" b="b"/>
            <a:pathLst>
              <a:path w="1076056" h="453289">
                <a:moveTo>
                  <a:pt x="0" y="0"/>
                </a:moveTo>
                <a:lnTo>
                  <a:pt x="1076056" y="0"/>
                </a:lnTo>
                <a:lnTo>
                  <a:pt x="1076056" y="453288"/>
                </a:lnTo>
                <a:lnTo>
                  <a:pt x="0" y="453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00357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54"/>
          <p:cNvSpPr txBox="1">
            <a:spLocks noGrp="1"/>
          </p:cNvSpPr>
          <p:nvPr>
            <p:ph type="title"/>
          </p:nvPr>
        </p:nvSpPr>
        <p:spPr>
          <a:xfrm>
            <a:off x="3105685" y="2241397"/>
            <a:ext cx="3226050" cy="1855335"/>
          </a:xfrm>
          <a:prstGeom prst="rect">
            <a:avLst/>
          </a:prstGeom>
        </p:spPr>
        <p:txBody>
          <a:bodyPr spcFirstLastPara="1" wrap="square" lIns="68569" tIns="68569" rIns="68569" bIns="68569" anchor="b" anchorCtr="0">
            <a:noAutofit/>
          </a:bodyPr>
          <a:lstStyle/>
          <a:p>
            <a:r>
              <a:rPr lang="en-US" err="1">
                <a:latin typeface="+mj-lt"/>
              </a:rPr>
              <a:t>Giới</a:t>
            </a:r>
            <a:r>
              <a:rPr lang="en-US">
                <a:latin typeface="+mj-lt"/>
              </a:rPr>
              <a:t> </a:t>
            </a:r>
            <a:r>
              <a:rPr lang="en-US" err="1">
                <a:latin typeface="+mj-lt"/>
              </a:rPr>
              <a:t>thiệu</a:t>
            </a:r>
            <a:br>
              <a:rPr lang="en-US">
                <a:latin typeface="+mj-lt"/>
              </a:rPr>
            </a:br>
            <a:r>
              <a:rPr lang="en-US">
                <a:latin typeface="+mj-lt"/>
              </a:rPr>
              <a:t> </a:t>
            </a:r>
            <a:r>
              <a:rPr lang="en-US" err="1">
                <a:latin typeface="+mj-lt"/>
              </a:rPr>
              <a:t>bài</a:t>
            </a:r>
            <a:r>
              <a:rPr lang="en-US">
                <a:latin typeface="+mj-lt"/>
              </a:rPr>
              <a:t> </a:t>
            </a:r>
            <a:r>
              <a:rPr lang="en-US" err="1">
                <a:latin typeface="+mj-lt"/>
              </a:rPr>
              <a:t>toán</a:t>
            </a:r>
            <a:br>
              <a:rPr lang="en-US">
                <a:latin typeface="+mj-lt"/>
              </a:rPr>
            </a:br>
            <a:endParaRPr>
              <a:latin typeface="+mj-lt"/>
            </a:endParaRPr>
          </a:p>
        </p:txBody>
      </p:sp>
      <p:sp>
        <p:nvSpPr>
          <p:cNvPr id="1240" name="Google Shape;1240;p54"/>
          <p:cNvSpPr txBox="1">
            <a:spLocks noGrp="1"/>
          </p:cNvSpPr>
          <p:nvPr>
            <p:ph type="title" idx="2"/>
          </p:nvPr>
        </p:nvSpPr>
        <p:spPr>
          <a:xfrm>
            <a:off x="5084006" y="1459781"/>
            <a:ext cx="1239075" cy="686925"/>
          </a:xfrm>
          <a:prstGeom prst="rect">
            <a:avLst/>
          </a:prstGeom>
          <a:solidFill>
            <a:srgbClr val="FA9B51"/>
          </a:solidFill>
        </p:spPr>
        <p:txBody>
          <a:bodyPr spcFirstLastPara="1" wrap="square" lIns="68569" tIns="68569" rIns="68569" bIns="68569" anchor="ctr" anchorCtr="0">
            <a:noAutofit/>
          </a:bodyPr>
          <a:lstStyle/>
          <a:p>
            <a:r>
              <a:rPr lang="en">
                <a:latin typeface="+mj-lt"/>
              </a:rPr>
              <a:t>02</a:t>
            </a:r>
            <a:endParaRPr>
              <a:latin typeface="+mj-lt"/>
            </a:endParaRPr>
          </a:p>
        </p:txBody>
      </p:sp>
      <p:grpSp>
        <p:nvGrpSpPr>
          <p:cNvPr id="1242" name="Google Shape;1242;p54"/>
          <p:cNvGrpSpPr/>
          <p:nvPr/>
        </p:nvGrpSpPr>
        <p:grpSpPr>
          <a:xfrm>
            <a:off x="5752144" y="3907800"/>
            <a:ext cx="522675" cy="67950"/>
            <a:chOff x="821600" y="4429350"/>
            <a:chExt cx="696900" cy="90600"/>
          </a:xfrm>
        </p:grpSpPr>
        <p:sp>
          <p:nvSpPr>
            <p:cNvPr id="1243" name="Google Shape;1243;p54"/>
            <p:cNvSpPr/>
            <p:nvPr/>
          </p:nvSpPr>
          <p:spPr>
            <a:xfrm>
              <a:off x="8216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4" name="Google Shape;1244;p54"/>
            <p:cNvSpPr/>
            <p:nvPr/>
          </p:nvSpPr>
          <p:spPr>
            <a:xfrm>
              <a:off x="10237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5" name="Google Shape;1245;p54"/>
            <p:cNvSpPr/>
            <p:nvPr/>
          </p:nvSpPr>
          <p:spPr>
            <a:xfrm>
              <a:off x="1225800" y="4429350"/>
              <a:ext cx="90600" cy="90600"/>
            </a:xfrm>
            <a:prstGeom prst="ellipse">
              <a:avLst/>
            </a:prstGeom>
            <a:solidFill>
              <a:schemeClr val="accent4"/>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sp>
          <p:nvSpPr>
            <p:cNvPr id="1246" name="Google Shape;1246;p54"/>
            <p:cNvSpPr/>
            <p:nvPr/>
          </p:nvSpPr>
          <p:spPr>
            <a:xfrm>
              <a:off x="1427900" y="4429350"/>
              <a:ext cx="90600" cy="906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grpSp>
      <p:grpSp>
        <p:nvGrpSpPr>
          <p:cNvPr id="1247" name="Google Shape;1247;p54"/>
          <p:cNvGrpSpPr/>
          <p:nvPr/>
        </p:nvGrpSpPr>
        <p:grpSpPr>
          <a:xfrm>
            <a:off x="6162248" y="4038137"/>
            <a:ext cx="160839" cy="247086"/>
            <a:chOff x="4633900" y="4206325"/>
            <a:chExt cx="331200" cy="508800"/>
          </a:xfrm>
        </p:grpSpPr>
        <p:sp>
          <p:nvSpPr>
            <p:cNvPr id="1248" name="Google Shape;1248;p54"/>
            <p:cNvSpPr/>
            <p:nvPr/>
          </p:nvSpPr>
          <p:spPr>
            <a:xfrm>
              <a:off x="4633900" y="4206325"/>
              <a:ext cx="331200" cy="508800"/>
            </a:xfrm>
            <a:prstGeom prst="roundRect">
              <a:avLst>
                <a:gd name="adj" fmla="val 35779"/>
              </a:avLst>
            </a:prstGeom>
            <a:solidFill>
              <a:schemeClr val="lt1"/>
            </a:solidFill>
            <a:ln w="9525" cap="flat"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0">
                <a:latin typeface="+mj-lt"/>
              </a:endParaRPr>
            </a:p>
          </p:txBody>
        </p:sp>
        <p:cxnSp>
          <p:nvCxnSpPr>
            <p:cNvPr id="1249" name="Google Shape;1249;p54"/>
            <p:cNvCxnSpPr/>
            <p:nvPr/>
          </p:nvCxnSpPr>
          <p:spPr>
            <a:xfrm>
              <a:off x="4633900" y="4398450"/>
              <a:ext cx="331200" cy="0"/>
            </a:xfrm>
            <a:prstGeom prst="straightConnector1">
              <a:avLst/>
            </a:prstGeom>
            <a:noFill/>
            <a:ln w="9525" cap="flat" cmpd="sng">
              <a:solidFill>
                <a:schemeClr val="accent2"/>
              </a:solidFill>
              <a:prstDash val="solid"/>
              <a:round/>
              <a:headEnd type="none" w="med" len="med"/>
              <a:tailEnd type="none" w="med" len="med"/>
            </a:ln>
          </p:spPr>
        </p:cxnSp>
        <p:cxnSp>
          <p:nvCxnSpPr>
            <p:cNvPr id="1250" name="Google Shape;1250;p54"/>
            <p:cNvCxnSpPr>
              <a:stCxn id="1248" idx="0"/>
            </p:cNvCxnSpPr>
            <p:nvPr/>
          </p:nvCxnSpPr>
          <p:spPr>
            <a:xfrm>
              <a:off x="4799500" y="4206325"/>
              <a:ext cx="0" cy="191400"/>
            </a:xfrm>
            <a:prstGeom prst="straightConnector1">
              <a:avLst/>
            </a:prstGeom>
            <a:noFill/>
            <a:ln w="9525"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101159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1"/>
          <p:cNvSpPr txBox="1">
            <a:spLocks noGrp="1"/>
          </p:cNvSpPr>
          <p:nvPr>
            <p:ph type="title"/>
          </p:nvPr>
        </p:nvSpPr>
        <p:spPr>
          <a:xfrm>
            <a:off x="539998" y="250313"/>
            <a:ext cx="5778000" cy="429525"/>
          </a:xfrm>
          <a:prstGeom prst="rect">
            <a:avLst/>
          </a:prstGeom>
        </p:spPr>
        <p:txBody>
          <a:bodyPr spcFirstLastPara="1" wrap="square" lIns="68569" tIns="68569" rIns="68569" bIns="68569" anchor="t" anchorCtr="0">
            <a:noAutofit/>
          </a:bodyPr>
          <a:lstStyle/>
          <a:p>
            <a:r>
              <a:rPr lang="en-US" sz="2400" err="1">
                <a:latin typeface="+mj-lt"/>
              </a:rPr>
              <a:t>Phát</a:t>
            </a:r>
            <a:r>
              <a:rPr lang="en-US" sz="2400">
                <a:latin typeface="+mj-lt"/>
              </a:rPr>
              <a:t> </a:t>
            </a:r>
            <a:r>
              <a:rPr lang="en-US" sz="2400" err="1">
                <a:latin typeface="+mj-lt"/>
              </a:rPr>
              <a:t>biểu</a:t>
            </a:r>
            <a:r>
              <a:rPr lang="en-US" sz="2400">
                <a:latin typeface="+mj-lt"/>
              </a:rPr>
              <a:t> </a:t>
            </a:r>
            <a:r>
              <a:rPr lang="en-US" sz="2400" err="1">
                <a:latin typeface="+mj-lt"/>
              </a:rPr>
              <a:t>bài</a:t>
            </a:r>
            <a:r>
              <a:rPr lang="en-US" sz="2400">
                <a:latin typeface="+mj-lt"/>
              </a:rPr>
              <a:t> </a:t>
            </a:r>
            <a:r>
              <a:rPr lang="en-US" sz="2400" err="1">
                <a:latin typeface="+mj-lt"/>
              </a:rPr>
              <a:t>toán</a:t>
            </a:r>
            <a:endParaRPr lang="en-US" sz="2400">
              <a:latin typeface="+mj-lt"/>
            </a:endParaRPr>
          </a:p>
        </p:txBody>
      </p:sp>
      <p:sp>
        <p:nvSpPr>
          <p:cNvPr id="24" name="Freeform 6">
            <a:extLst>
              <a:ext uri="{FF2B5EF4-FFF2-40B4-BE49-F238E27FC236}">
                <a16:creationId xmlns:a16="http://schemas.microsoft.com/office/drawing/2014/main" id="{F6C3E5E3-503A-9A0E-530A-A2FA9778C350}"/>
              </a:ext>
            </a:extLst>
          </p:cNvPr>
          <p:cNvSpPr/>
          <p:nvPr/>
        </p:nvSpPr>
        <p:spPr>
          <a:xfrm>
            <a:off x="423063" y="1940964"/>
            <a:ext cx="1669094" cy="1383261"/>
          </a:xfrm>
          <a:custGeom>
            <a:avLst/>
            <a:gdLst/>
            <a:ahLst/>
            <a:cxnLst/>
            <a:rect l="l" t="t" r="r" b="b"/>
            <a:pathLst>
              <a:path w="2878990" h="2385963">
                <a:moveTo>
                  <a:pt x="0" y="0"/>
                </a:moveTo>
                <a:lnTo>
                  <a:pt x="2878990" y="0"/>
                </a:lnTo>
                <a:lnTo>
                  <a:pt x="2878990" y="2385963"/>
                </a:lnTo>
                <a:lnTo>
                  <a:pt x="0" y="2385963"/>
                </a:lnTo>
                <a:lnTo>
                  <a:pt x="0" y="0"/>
                </a:lnTo>
                <a:close/>
              </a:path>
            </a:pathLst>
          </a:custGeom>
          <a:blipFill>
            <a:blip r:embed="rId3"/>
            <a:stretch>
              <a:fillRect/>
            </a:stretch>
          </a:blipFill>
        </p:spPr>
      </p:sp>
      <p:sp>
        <p:nvSpPr>
          <p:cNvPr id="25" name="TextBox 12">
            <a:extLst>
              <a:ext uri="{FF2B5EF4-FFF2-40B4-BE49-F238E27FC236}">
                <a16:creationId xmlns:a16="http://schemas.microsoft.com/office/drawing/2014/main" id="{3B8ED101-C6D9-2277-8403-1CE506E7080D}"/>
              </a:ext>
            </a:extLst>
          </p:cNvPr>
          <p:cNvSpPr txBox="1"/>
          <p:nvPr/>
        </p:nvSpPr>
        <p:spPr>
          <a:xfrm>
            <a:off x="423063" y="951084"/>
            <a:ext cx="1460252" cy="387927"/>
          </a:xfrm>
          <a:prstGeom prst="rect">
            <a:avLst/>
          </a:prstGeom>
        </p:spPr>
        <p:txBody>
          <a:bodyPr wrap="square" lIns="0" tIns="0" rIns="0" bIns="0" rtlCol="0" anchor="t">
            <a:spAutoFit/>
          </a:bodyPr>
          <a:lstStyle/>
          <a:p>
            <a:pPr algn="ctr">
              <a:lnSpc>
                <a:spcPts val="3353"/>
              </a:lnSpc>
            </a:pPr>
            <a:r>
              <a:rPr lang="en-US" sz="1800">
                <a:solidFill>
                  <a:srgbClr val="35393A"/>
                </a:solidFill>
                <a:latin typeface="+mj-lt"/>
              </a:rPr>
              <a:t>Bình </a:t>
            </a:r>
            <a:r>
              <a:rPr lang="en-US" sz="1800" err="1">
                <a:solidFill>
                  <a:srgbClr val="35393A"/>
                </a:solidFill>
                <a:latin typeface="+mj-lt"/>
              </a:rPr>
              <a:t>luận</a:t>
            </a:r>
            <a:endParaRPr lang="en-US" sz="1800">
              <a:solidFill>
                <a:srgbClr val="35393A"/>
              </a:solidFill>
              <a:latin typeface="+mj-lt"/>
            </a:endParaRPr>
          </a:p>
        </p:txBody>
      </p:sp>
      <p:sp>
        <p:nvSpPr>
          <p:cNvPr id="26" name="Freeform 10">
            <a:extLst>
              <a:ext uri="{FF2B5EF4-FFF2-40B4-BE49-F238E27FC236}">
                <a16:creationId xmlns:a16="http://schemas.microsoft.com/office/drawing/2014/main" id="{B6D8AAE8-72F5-9F69-0414-0D73B36D2ECE}"/>
              </a:ext>
            </a:extLst>
          </p:cNvPr>
          <p:cNvSpPr/>
          <p:nvPr/>
        </p:nvSpPr>
        <p:spPr>
          <a:xfrm>
            <a:off x="1944072" y="2494308"/>
            <a:ext cx="432863" cy="182344"/>
          </a:xfrm>
          <a:custGeom>
            <a:avLst/>
            <a:gdLst/>
            <a:ahLst/>
            <a:cxnLst/>
            <a:rect l="l" t="t" r="r" b="b"/>
            <a:pathLst>
              <a:path w="1076056" h="453289">
                <a:moveTo>
                  <a:pt x="0" y="0"/>
                </a:moveTo>
                <a:lnTo>
                  <a:pt x="1076056" y="0"/>
                </a:lnTo>
                <a:lnTo>
                  <a:pt x="1076056" y="453289"/>
                </a:lnTo>
                <a:lnTo>
                  <a:pt x="0" y="453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7">
            <a:extLst>
              <a:ext uri="{FF2B5EF4-FFF2-40B4-BE49-F238E27FC236}">
                <a16:creationId xmlns:a16="http://schemas.microsoft.com/office/drawing/2014/main" id="{02719BE9-51BE-57F4-A637-68D61900FBCF}"/>
              </a:ext>
            </a:extLst>
          </p:cNvPr>
          <p:cNvSpPr/>
          <p:nvPr/>
        </p:nvSpPr>
        <p:spPr>
          <a:xfrm>
            <a:off x="2771117" y="1842587"/>
            <a:ext cx="1315766" cy="1297674"/>
          </a:xfrm>
          <a:custGeom>
            <a:avLst/>
            <a:gdLst/>
            <a:ahLst/>
            <a:cxnLst/>
            <a:rect l="l" t="t" r="r" b="b"/>
            <a:pathLst>
              <a:path w="2534341" h="2499494">
                <a:moveTo>
                  <a:pt x="0" y="0"/>
                </a:moveTo>
                <a:lnTo>
                  <a:pt x="2534341" y="0"/>
                </a:lnTo>
                <a:lnTo>
                  <a:pt x="2534341" y="2499494"/>
                </a:lnTo>
                <a:lnTo>
                  <a:pt x="0" y="24994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TextBox 13">
            <a:extLst>
              <a:ext uri="{FF2B5EF4-FFF2-40B4-BE49-F238E27FC236}">
                <a16:creationId xmlns:a16="http://schemas.microsoft.com/office/drawing/2014/main" id="{4296404B-5E4B-E174-B234-73CE0F07C24D}"/>
              </a:ext>
            </a:extLst>
          </p:cNvPr>
          <p:cNvSpPr txBox="1"/>
          <p:nvPr/>
        </p:nvSpPr>
        <p:spPr>
          <a:xfrm>
            <a:off x="2653355" y="980037"/>
            <a:ext cx="1785716" cy="387927"/>
          </a:xfrm>
          <a:prstGeom prst="rect">
            <a:avLst/>
          </a:prstGeom>
        </p:spPr>
        <p:txBody>
          <a:bodyPr wrap="square" lIns="0" tIns="0" rIns="0" bIns="0" rtlCol="0" anchor="t">
            <a:spAutoFit/>
          </a:bodyPr>
          <a:lstStyle/>
          <a:p>
            <a:pPr>
              <a:lnSpc>
                <a:spcPts val="3353"/>
              </a:lnSpc>
            </a:pPr>
            <a:r>
              <a:rPr lang="en-US" sz="1800" err="1">
                <a:solidFill>
                  <a:srgbClr val="35393A"/>
                </a:solidFill>
                <a:latin typeface="+mj-lt"/>
              </a:rPr>
              <a:t>Mô</a:t>
            </a:r>
            <a:r>
              <a:rPr lang="en-US" sz="1800">
                <a:solidFill>
                  <a:srgbClr val="35393A"/>
                </a:solidFill>
                <a:latin typeface="+mj-lt"/>
              </a:rPr>
              <a:t> </a:t>
            </a:r>
            <a:r>
              <a:rPr lang="en-US" sz="1800" err="1">
                <a:solidFill>
                  <a:srgbClr val="35393A"/>
                </a:solidFill>
                <a:latin typeface="+mj-lt"/>
              </a:rPr>
              <a:t>hình</a:t>
            </a:r>
            <a:r>
              <a:rPr lang="en-US" sz="1800">
                <a:solidFill>
                  <a:srgbClr val="35393A"/>
                </a:solidFill>
                <a:latin typeface="+mj-lt"/>
              </a:rPr>
              <a:t> </a:t>
            </a:r>
            <a:r>
              <a:rPr lang="en-US" sz="1800" err="1">
                <a:solidFill>
                  <a:srgbClr val="35393A"/>
                </a:solidFill>
                <a:latin typeface="+mj-lt"/>
              </a:rPr>
              <a:t>máy</a:t>
            </a:r>
            <a:r>
              <a:rPr lang="en-US" sz="1800">
                <a:solidFill>
                  <a:srgbClr val="35393A"/>
                </a:solidFill>
                <a:latin typeface="+mj-lt"/>
              </a:rPr>
              <a:t> </a:t>
            </a:r>
            <a:r>
              <a:rPr lang="en-US" sz="1800" err="1">
                <a:solidFill>
                  <a:srgbClr val="35393A"/>
                </a:solidFill>
                <a:latin typeface="+mj-lt"/>
              </a:rPr>
              <a:t>học</a:t>
            </a:r>
            <a:endParaRPr lang="en-US" sz="1800">
              <a:solidFill>
                <a:srgbClr val="35393A"/>
              </a:solidFill>
              <a:latin typeface="+mj-lt"/>
            </a:endParaRPr>
          </a:p>
        </p:txBody>
      </p:sp>
      <p:sp>
        <p:nvSpPr>
          <p:cNvPr id="30" name="Freeform 16">
            <a:extLst>
              <a:ext uri="{FF2B5EF4-FFF2-40B4-BE49-F238E27FC236}">
                <a16:creationId xmlns:a16="http://schemas.microsoft.com/office/drawing/2014/main" id="{FE61B49F-8971-F795-238A-504376CAB675}"/>
              </a:ext>
            </a:extLst>
          </p:cNvPr>
          <p:cNvSpPr/>
          <p:nvPr/>
        </p:nvSpPr>
        <p:spPr>
          <a:xfrm>
            <a:off x="4325918" y="2447275"/>
            <a:ext cx="439925" cy="185319"/>
          </a:xfrm>
          <a:custGeom>
            <a:avLst/>
            <a:gdLst/>
            <a:ahLst/>
            <a:cxnLst/>
            <a:rect l="l" t="t" r="r" b="b"/>
            <a:pathLst>
              <a:path w="1076056" h="453289">
                <a:moveTo>
                  <a:pt x="0" y="0"/>
                </a:moveTo>
                <a:lnTo>
                  <a:pt x="1076057" y="0"/>
                </a:lnTo>
                <a:lnTo>
                  <a:pt x="1076057" y="453288"/>
                </a:lnTo>
                <a:lnTo>
                  <a:pt x="0" y="453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TextBox 14">
            <a:extLst>
              <a:ext uri="{FF2B5EF4-FFF2-40B4-BE49-F238E27FC236}">
                <a16:creationId xmlns:a16="http://schemas.microsoft.com/office/drawing/2014/main" id="{6A7115D3-CE40-D7D0-31C9-7080FB15CC86}"/>
              </a:ext>
            </a:extLst>
          </p:cNvPr>
          <p:cNvSpPr txBox="1"/>
          <p:nvPr/>
        </p:nvSpPr>
        <p:spPr>
          <a:xfrm>
            <a:off x="5447852" y="978999"/>
            <a:ext cx="1410148" cy="387927"/>
          </a:xfrm>
          <a:prstGeom prst="rect">
            <a:avLst/>
          </a:prstGeom>
        </p:spPr>
        <p:txBody>
          <a:bodyPr lIns="0" tIns="0" rIns="0" bIns="0" rtlCol="0" anchor="t">
            <a:spAutoFit/>
          </a:bodyPr>
          <a:lstStyle/>
          <a:p>
            <a:pPr>
              <a:lnSpc>
                <a:spcPts val="3353"/>
              </a:lnSpc>
            </a:pPr>
            <a:r>
              <a:rPr lang="en-US" sz="1800" err="1">
                <a:solidFill>
                  <a:srgbClr val="35393A"/>
                </a:solidFill>
                <a:latin typeface="+mj-lt"/>
              </a:rPr>
              <a:t>Kết</a:t>
            </a:r>
            <a:r>
              <a:rPr lang="en-US" sz="1800">
                <a:solidFill>
                  <a:srgbClr val="35393A"/>
                </a:solidFill>
                <a:latin typeface="+mj-lt"/>
              </a:rPr>
              <a:t> </a:t>
            </a:r>
            <a:r>
              <a:rPr lang="en-US" sz="1800" err="1">
                <a:solidFill>
                  <a:srgbClr val="35393A"/>
                </a:solidFill>
                <a:latin typeface="+mj-lt"/>
              </a:rPr>
              <a:t>quả</a:t>
            </a:r>
            <a:endParaRPr lang="en-US" sz="1800">
              <a:solidFill>
                <a:srgbClr val="35393A"/>
              </a:solidFill>
              <a:latin typeface="+mj-lt"/>
            </a:endParaRPr>
          </a:p>
        </p:txBody>
      </p:sp>
      <p:pic>
        <p:nvPicPr>
          <p:cNvPr id="3" name="Picture 2">
            <a:extLst>
              <a:ext uri="{FF2B5EF4-FFF2-40B4-BE49-F238E27FC236}">
                <a16:creationId xmlns:a16="http://schemas.microsoft.com/office/drawing/2014/main" id="{494B3D4C-4346-6844-497B-61B6C9029560}"/>
              </a:ext>
            </a:extLst>
          </p:cNvPr>
          <p:cNvPicPr>
            <a:picLocks noChangeAspect="1"/>
          </p:cNvPicPr>
          <p:nvPr/>
        </p:nvPicPr>
        <p:blipFill>
          <a:blip r:embed="rId8"/>
          <a:stretch>
            <a:fillRect/>
          </a:stretch>
        </p:blipFill>
        <p:spPr>
          <a:xfrm>
            <a:off x="4765843" y="1696480"/>
            <a:ext cx="1968500" cy="1778000"/>
          </a:xfrm>
          <a:prstGeom prst="rect">
            <a:avLst/>
          </a:prstGeom>
        </p:spPr>
      </p:pic>
    </p:spTree>
    <p:extLst>
      <p:ext uri="{BB962C8B-B14F-4D97-AF65-F5344CB8AC3E}">
        <p14:creationId xmlns:p14="http://schemas.microsoft.com/office/powerpoint/2010/main" val="312923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1"/>
          <p:cNvSpPr txBox="1">
            <a:spLocks noGrp="1"/>
          </p:cNvSpPr>
          <p:nvPr>
            <p:ph type="title"/>
          </p:nvPr>
        </p:nvSpPr>
        <p:spPr>
          <a:xfrm>
            <a:off x="539998" y="250313"/>
            <a:ext cx="5778000" cy="429525"/>
          </a:xfrm>
          <a:prstGeom prst="rect">
            <a:avLst/>
          </a:prstGeom>
        </p:spPr>
        <p:txBody>
          <a:bodyPr spcFirstLastPara="1" wrap="square" lIns="68569" tIns="68569" rIns="68569" bIns="68569" anchor="t" anchorCtr="0">
            <a:noAutofit/>
          </a:bodyPr>
          <a:lstStyle/>
          <a:p>
            <a:r>
              <a:rPr lang="en-US" sz="2400" err="1">
                <a:latin typeface="+mj-lt"/>
              </a:rPr>
              <a:t>Yêu</a:t>
            </a:r>
            <a:r>
              <a:rPr lang="en-US" sz="2400">
                <a:latin typeface="+mj-lt"/>
              </a:rPr>
              <a:t> </a:t>
            </a:r>
            <a:r>
              <a:rPr lang="en-US" sz="2400" err="1">
                <a:latin typeface="+mj-lt"/>
              </a:rPr>
              <a:t>cầu</a:t>
            </a:r>
            <a:r>
              <a:rPr lang="en-US" sz="2400">
                <a:latin typeface="+mj-lt"/>
              </a:rPr>
              <a:t> </a:t>
            </a:r>
            <a:r>
              <a:rPr lang="en-US" sz="2400" err="1">
                <a:latin typeface="+mj-lt"/>
              </a:rPr>
              <a:t>bài</a:t>
            </a:r>
            <a:r>
              <a:rPr lang="en-US" sz="2400">
                <a:latin typeface="+mj-lt"/>
              </a:rPr>
              <a:t> </a:t>
            </a:r>
            <a:r>
              <a:rPr lang="en-US" sz="2400" err="1">
                <a:latin typeface="+mj-lt"/>
              </a:rPr>
              <a:t>toán</a:t>
            </a:r>
            <a:endParaRPr lang="en-US" sz="2400">
              <a:latin typeface="+mj-lt"/>
            </a:endParaRPr>
          </a:p>
        </p:txBody>
      </p:sp>
      <p:sp>
        <p:nvSpPr>
          <p:cNvPr id="2" name="Freeform 6">
            <a:extLst>
              <a:ext uri="{FF2B5EF4-FFF2-40B4-BE49-F238E27FC236}">
                <a16:creationId xmlns:a16="http://schemas.microsoft.com/office/drawing/2014/main" id="{28FEF97A-A0ED-6202-E9E4-13B47CE7E8CC}"/>
              </a:ext>
            </a:extLst>
          </p:cNvPr>
          <p:cNvSpPr/>
          <p:nvPr/>
        </p:nvSpPr>
        <p:spPr>
          <a:xfrm>
            <a:off x="3531250" y="1578319"/>
            <a:ext cx="825145" cy="1290251"/>
          </a:xfrm>
          <a:custGeom>
            <a:avLst/>
            <a:gdLst/>
            <a:ahLst/>
            <a:cxnLst/>
            <a:rect l="l" t="t" r="r" b="b"/>
            <a:pathLst>
              <a:path w="1267354" h="1981720">
                <a:moveTo>
                  <a:pt x="0" y="0"/>
                </a:moveTo>
                <a:lnTo>
                  <a:pt x="1267354" y="0"/>
                </a:lnTo>
                <a:lnTo>
                  <a:pt x="1267354" y="1981720"/>
                </a:lnTo>
                <a:lnTo>
                  <a:pt x="0" y="1981720"/>
                </a:lnTo>
                <a:lnTo>
                  <a:pt x="0" y="0"/>
                </a:lnTo>
                <a:close/>
              </a:path>
            </a:pathLst>
          </a:custGeom>
          <a:blipFill>
            <a:blip r:embed="rId3">
              <a:extLst>
                <a:ext uri="{96DAC541-7B7A-43D3-8B79-37D633B846F1}">
                  <asvg:svgBlip xmlns:asvg="http://schemas.microsoft.com/office/drawing/2016/SVG/main" r:embed="rId4"/>
                </a:ext>
              </a:extLst>
            </a:blip>
            <a:stretch>
              <a:fillRect l="-66126"/>
            </a:stretch>
          </a:blipFill>
        </p:spPr>
      </p:sp>
      <p:sp>
        <p:nvSpPr>
          <p:cNvPr id="3" name="Freeform 7">
            <a:extLst>
              <a:ext uri="{FF2B5EF4-FFF2-40B4-BE49-F238E27FC236}">
                <a16:creationId xmlns:a16="http://schemas.microsoft.com/office/drawing/2014/main" id="{98863866-C1B3-C372-BBC2-56634E24118E}"/>
              </a:ext>
            </a:extLst>
          </p:cNvPr>
          <p:cNvSpPr/>
          <p:nvPr/>
        </p:nvSpPr>
        <p:spPr>
          <a:xfrm>
            <a:off x="902319" y="2082224"/>
            <a:ext cx="1670257" cy="384424"/>
          </a:xfrm>
          <a:custGeom>
            <a:avLst/>
            <a:gdLst/>
            <a:ahLst/>
            <a:cxnLst/>
            <a:rect l="l" t="t" r="r" b="b"/>
            <a:pathLst>
              <a:path w="2565377" h="590444">
                <a:moveTo>
                  <a:pt x="0" y="0"/>
                </a:moveTo>
                <a:lnTo>
                  <a:pt x="2565377" y="0"/>
                </a:lnTo>
                <a:lnTo>
                  <a:pt x="2565377" y="590444"/>
                </a:lnTo>
                <a:lnTo>
                  <a:pt x="0" y="590444"/>
                </a:lnTo>
                <a:lnTo>
                  <a:pt x="0" y="0"/>
                </a:lnTo>
                <a:close/>
              </a:path>
            </a:pathLst>
          </a:custGeom>
          <a:blipFill>
            <a:blip r:embed="rId5"/>
            <a:stretch>
              <a:fillRect/>
            </a:stretch>
          </a:blipFill>
        </p:spPr>
        <p:txBody>
          <a:bodyPr/>
          <a:lstStyle/>
          <a:p>
            <a:endParaRPr lang="en-VN">
              <a:latin typeface="+mj-lt"/>
            </a:endParaRPr>
          </a:p>
        </p:txBody>
      </p:sp>
      <p:sp>
        <p:nvSpPr>
          <p:cNvPr id="4" name="Freeform 8">
            <a:extLst>
              <a:ext uri="{FF2B5EF4-FFF2-40B4-BE49-F238E27FC236}">
                <a16:creationId xmlns:a16="http://schemas.microsoft.com/office/drawing/2014/main" id="{86F2BF79-F404-18B0-EEEB-B17F53FAE761}"/>
              </a:ext>
            </a:extLst>
          </p:cNvPr>
          <p:cNvSpPr/>
          <p:nvPr/>
        </p:nvSpPr>
        <p:spPr>
          <a:xfrm>
            <a:off x="2079605" y="2932857"/>
            <a:ext cx="1962724" cy="1631709"/>
          </a:xfrm>
          <a:custGeom>
            <a:avLst/>
            <a:gdLst/>
            <a:ahLst/>
            <a:cxnLst/>
            <a:rect l="l" t="t" r="r" b="b"/>
            <a:pathLst>
              <a:path w="3014583" h="2506171">
                <a:moveTo>
                  <a:pt x="0" y="0"/>
                </a:moveTo>
                <a:lnTo>
                  <a:pt x="3014583" y="0"/>
                </a:lnTo>
                <a:lnTo>
                  <a:pt x="3014583" y="2506171"/>
                </a:lnTo>
                <a:lnTo>
                  <a:pt x="0" y="2506171"/>
                </a:lnTo>
                <a:lnTo>
                  <a:pt x="0" y="0"/>
                </a:lnTo>
                <a:close/>
              </a:path>
            </a:pathLst>
          </a:custGeom>
          <a:blipFill>
            <a:blip r:embed="rId6"/>
            <a:stretch>
              <a:fillRect/>
            </a:stretch>
          </a:blipFill>
        </p:spPr>
      </p:sp>
      <p:sp>
        <p:nvSpPr>
          <p:cNvPr id="5" name="Freeform 13">
            <a:extLst>
              <a:ext uri="{FF2B5EF4-FFF2-40B4-BE49-F238E27FC236}">
                <a16:creationId xmlns:a16="http://schemas.microsoft.com/office/drawing/2014/main" id="{94E2D86E-BFA7-1485-7A20-DD1414A17DE7}"/>
              </a:ext>
            </a:extLst>
          </p:cNvPr>
          <p:cNvSpPr/>
          <p:nvPr/>
        </p:nvSpPr>
        <p:spPr>
          <a:xfrm>
            <a:off x="1189760" y="895682"/>
            <a:ext cx="1551379" cy="599186"/>
          </a:xfrm>
          <a:custGeom>
            <a:avLst/>
            <a:gdLst/>
            <a:ahLst/>
            <a:cxnLst/>
            <a:rect l="l" t="t" r="r" b="b"/>
            <a:pathLst>
              <a:path w="2382792" h="920300">
                <a:moveTo>
                  <a:pt x="0" y="0"/>
                </a:moveTo>
                <a:lnTo>
                  <a:pt x="2382792" y="0"/>
                </a:lnTo>
                <a:lnTo>
                  <a:pt x="2382792" y="920300"/>
                </a:lnTo>
                <a:lnTo>
                  <a:pt x="0" y="920300"/>
                </a:lnTo>
                <a:lnTo>
                  <a:pt x="0" y="0"/>
                </a:lnTo>
                <a:close/>
              </a:path>
            </a:pathLst>
          </a:custGeom>
          <a:blipFill>
            <a:blip r:embed="rId7"/>
            <a:stretch>
              <a:fillRect/>
            </a:stretch>
          </a:blipFill>
        </p:spPr>
      </p:sp>
      <p:sp>
        <p:nvSpPr>
          <p:cNvPr id="6" name="Freeform 15">
            <a:extLst>
              <a:ext uri="{FF2B5EF4-FFF2-40B4-BE49-F238E27FC236}">
                <a16:creationId xmlns:a16="http://schemas.microsoft.com/office/drawing/2014/main" id="{0DFB524D-24B7-100D-0974-EA8C35564836}"/>
              </a:ext>
            </a:extLst>
          </p:cNvPr>
          <p:cNvSpPr/>
          <p:nvPr/>
        </p:nvSpPr>
        <p:spPr>
          <a:xfrm>
            <a:off x="690344" y="3963640"/>
            <a:ext cx="1708795" cy="495551"/>
          </a:xfrm>
          <a:custGeom>
            <a:avLst/>
            <a:gdLst/>
            <a:ahLst/>
            <a:cxnLst/>
            <a:rect l="l" t="t" r="r" b="b"/>
            <a:pathLst>
              <a:path w="2624568" h="761125">
                <a:moveTo>
                  <a:pt x="0" y="0"/>
                </a:moveTo>
                <a:lnTo>
                  <a:pt x="2624568" y="0"/>
                </a:lnTo>
                <a:lnTo>
                  <a:pt x="2624568" y="761125"/>
                </a:lnTo>
                <a:lnTo>
                  <a:pt x="0" y="761125"/>
                </a:lnTo>
                <a:lnTo>
                  <a:pt x="0" y="0"/>
                </a:lnTo>
                <a:close/>
              </a:path>
            </a:pathLst>
          </a:custGeom>
          <a:blipFill>
            <a:blip r:embed="rId8"/>
            <a:stretch>
              <a:fillRect/>
            </a:stretch>
          </a:blipFill>
        </p:spPr>
      </p:sp>
      <p:sp>
        <p:nvSpPr>
          <p:cNvPr id="7" name="Freeform 16">
            <a:extLst>
              <a:ext uri="{FF2B5EF4-FFF2-40B4-BE49-F238E27FC236}">
                <a16:creationId xmlns:a16="http://schemas.microsoft.com/office/drawing/2014/main" id="{9BD1AF0C-528E-0248-2599-323B9EED23F4}"/>
              </a:ext>
            </a:extLst>
          </p:cNvPr>
          <p:cNvSpPr/>
          <p:nvPr/>
        </p:nvSpPr>
        <p:spPr>
          <a:xfrm rot="13307238">
            <a:off x="2896090" y="1462478"/>
            <a:ext cx="700595" cy="295126"/>
          </a:xfrm>
          <a:custGeom>
            <a:avLst/>
            <a:gdLst/>
            <a:ahLst/>
            <a:cxnLst/>
            <a:rect l="l" t="t" r="r" b="b"/>
            <a:pathLst>
              <a:path w="1076056" h="453289">
                <a:moveTo>
                  <a:pt x="0" y="0"/>
                </a:moveTo>
                <a:lnTo>
                  <a:pt x="1076057" y="0"/>
                </a:lnTo>
                <a:lnTo>
                  <a:pt x="1076057" y="453289"/>
                </a:lnTo>
                <a:lnTo>
                  <a:pt x="0" y="4532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17">
            <a:extLst>
              <a:ext uri="{FF2B5EF4-FFF2-40B4-BE49-F238E27FC236}">
                <a16:creationId xmlns:a16="http://schemas.microsoft.com/office/drawing/2014/main" id="{3E5145F5-0506-EC88-273E-B4718F9A94B2}"/>
              </a:ext>
            </a:extLst>
          </p:cNvPr>
          <p:cNvSpPr/>
          <p:nvPr/>
        </p:nvSpPr>
        <p:spPr>
          <a:xfrm rot="10800000">
            <a:off x="2765049" y="2171521"/>
            <a:ext cx="700595" cy="295126"/>
          </a:xfrm>
          <a:custGeom>
            <a:avLst/>
            <a:gdLst/>
            <a:ahLst/>
            <a:cxnLst/>
            <a:rect l="l" t="t" r="r" b="b"/>
            <a:pathLst>
              <a:path w="1076056" h="453289">
                <a:moveTo>
                  <a:pt x="0" y="0"/>
                </a:moveTo>
                <a:lnTo>
                  <a:pt x="1076057" y="0"/>
                </a:lnTo>
                <a:lnTo>
                  <a:pt x="1076057" y="453289"/>
                </a:lnTo>
                <a:lnTo>
                  <a:pt x="0" y="4532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18">
            <a:extLst>
              <a:ext uri="{FF2B5EF4-FFF2-40B4-BE49-F238E27FC236}">
                <a16:creationId xmlns:a16="http://schemas.microsoft.com/office/drawing/2014/main" id="{25790FE0-6CB7-48DE-3720-3ADB205C16E3}"/>
              </a:ext>
            </a:extLst>
          </p:cNvPr>
          <p:cNvSpPr/>
          <p:nvPr/>
        </p:nvSpPr>
        <p:spPr>
          <a:xfrm rot="8202752">
            <a:off x="3013425" y="2697763"/>
            <a:ext cx="700595" cy="295126"/>
          </a:xfrm>
          <a:custGeom>
            <a:avLst/>
            <a:gdLst/>
            <a:ahLst/>
            <a:cxnLst/>
            <a:rect l="l" t="t" r="r" b="b"/>
            <a:pathLst>
              <a:path w="1076056" h="453289">
                <a:moveTo>
                  <a:pt x="0" y="0"/>
                </a:moveTo>
                <a:lnTo>
                  <a:pt x="1076057" y="0"/>
                </a:lnTo>
                <a:lnTo>
                  <a:pt x="1076057" y="453289"/>
                </a:lnTo>
                <a:lnTo>
                  <a:pt x="0" y="4532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9">
            <a:extLst>
              <a:ext uri="{FF2B5EF4-FFF2-40B4-BE49-F238E27FC236}">
                <a16:creationId xmlns:a16="http://schemas.microsoft.com/office/drawing/2014/main" id="{C57BA9C2-838C-768E-FD48-AFC34FC3D5A4}"/>
              </a:ext>
            </a:extLst>
          </p:cNvPr>
          <p:cNvSpPr/>
          <p:nvPr/>
        </p:nvSpPr>
        <p:spPr>
          <a:xfrm>
            <a:off x="4892551" y="947165"/>
            <a:ext cx="750142" cy="642309"/>
          </a:xfrm>
          <a:custGeom>
            <a:avLst/>
            <a:gdLst/>
            <a:ahLst/>
            <a:cxnLst/>
            <a:rect l="l" t="t" r="r" b="b"/>
            <a:pathLst>
              <a:path w="1420919" h="1216662">
                <a:moveTo>
                  <a:pt x="0" y="0"/>
                </a:moveTo>
                <a:lnTo>
                  <a:pt x="1420919" y="0"/>
                </a:lnTo>
                <a:lnTo>
                  <a:pt x="1420919" y="1216662"/>
                </a:lnTo>
                <a:lnTo>
                  <a:pt x="0" y="1216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0">
            <a:extLst>
              <a:ext uri="{FF2B5EF4-FFF2-40B4-BE49-F238E27FC236}">
                <a16:creationId xmlns:a16="http://schemas.microsoft.com/office/drawing/2014/main" id="{F63CE0E0-C4A8-D8F0-9137-2F20D82FA83E}"/>
              </a:ext>
            </a:extLst>
          </p:cNvPr>
          <p:cNvSpPr/>
          <p:nvPr/>
        </p:nvSpPr>
        <p:spPr>
          <a:xfrm>
            <a:off x="5315069" y="1966815"/>
            <a:ext cx="1238107" cy="546831"/>
          </a:xfrm>
          <a:custGeom>
            <a:avLst/>
            <a:gdLst/>
            <a:ahLst/>
            <a:cxnLst/>
            <a:rect l="l" t="t" r="r" b="b"/>
            <a:pathLst>
              <a:path w="2345223" h="1035807">
                <a:moveTo>
                  <a:pt x="0" y="0"/>
                </a:moveTo>
                <a:lnTo>
                  <a:pt x="2345223" y="0"/>
                </a:lnTo>
                <a:lnTo>
                  <a:pt x="2345223" y="1035807"/>
                </a:lnTo>
                <a:lnTo>
                  <a:pt x="0" y="1035807"/>
                </a:lnTo>
                <a:lnTo>
                  <a:pt x="0" y="0"/>
                </a:lnTo>
                <a:close/>
              </a:path>
            </a:pathLst>
          </a:custGeom>
          <a:blipFill>
            <a:blip r:embed="rId13"/>
            <a:stretch>
              <a:fillRect/>
            </a:stretch>
          </a:blipFill>
        </p:spPr>
      </p:sp>
      <p:sp>
        <p:nvSpPr>
          <p:cNvPr id="13" name="Freeform 11">
            <a:extLst>
              <a:ext uri="{FF2B5EF4-FFF2-40B4-BE49-F238E27FC236}">
                <a16:creationId xmlns:a16="http://schemas.microsoft.com/office/drawing/2014/main" id="{71559E38-BFB2-B3C4-126F-4625E955BBFD}"/>
              </a:ext>
            </a:extLst>
          </p:cNvPr>
          <p:cNvSpPr/>
          <p:nvPr/>
        </p:nvSpPr>
        <p:spPr>
          <a:xfrm>
            <a:off x="4966882" y="2653749"/>
            <a:ext cx="748063" cy="643752"/>
          </a:xfrm>
          <a:custGeom>
            <a:avLst/>
            <a:gdLst/>
            <a:ahLst/>
            <a:cxnLst/>
            <a:rect l="l" t="t" r="r" b="b"/>
            <a:pathLst>
              <a:path w="1416982" h="1219395">
                <a:moveTo>
                  <a:pt x="0" y="0"/>
                </a:moveTo>
                <a:lnTo>
                  <a:pt x="1416982" y="0"/>
                </a:lnTo>
                <a:lnTo>
                  <a:pt x="1416982" y="1219395"/>
                </a:lnTo>
                <a:lnTo>
                  <a:pt x="0" y="1219395"/>
                </a:lnTo>
                <a:lnTo>
                  <a:pt x="0" y="0"/>
                </a:lnTo>
                <a:close/>
              </a:path>
            </a:pathLst>
          </a:custGeom>
          <a:blipFill>
            <a:blip r:embed="rId14"/>
            <a:stretch>
              <a:fillRect l="-56464" t="-8135" r="-38195" b="-9251"/>
            </a:stretch>
          </a:blipFill>
        </p:spPr>
      </p:sp>
      <p:sp>
        <p:nvSpPr>
          <p:cNvPr id="14" name="Freeform 12">
            <a:extLst>
              <a:ext uri="{FF2B5EF4-FFF2-40B4-BE49-F238E27FC236}">
                <a16:creationId xmlns:a16="http://schemas.microsoft.com/office/drawing/2014/main" id="{D1678C4D-F3E2-2BC1-C275-EEC4C79E2D43}"/>
              </a:ext>
            </a:extLst>
          </p:cNvPr>
          <p:cNvSpPr/>
          <p:nvPr/>
        </p:nvSpPr>
        <p:spPr>
          <a:xfrm>
            <a:off x="5207422" y="3597255"/>
            <a:ext cx="1264816" cy="701446"/>
          </a:xfrm>
          <a:custGeom>
            <a:avLst/>
            <a:gdLst/>
            <a:ahLst/>
            <a:cxnLst/>
            <a:rect l="l" t="t" r="r" b="b"/>
            <a:pathLst>
              <a:path w="2395816" h="1328680">
                <a:moveTo>
                  <a:pt x="0" y="0"/>
                </a:moveTo>
                <a:lnTo>
                  <a:pt x="2395816" y="0"/>
                </a:lnTo>
                <a:lnTo>
                  <a:pt x="2395816" y="1328680"/>
                </a:lnTo>
                <a:lnTo>
                  <a:pt x="0" y="1328680"/>
                </a:lnTo>
                <a:lnTo>
                  <a:pt x="0" y="0"/>
                </a:lnTo>
                <a:close/>
              </a:path>
            </a:pathLst>
          </a:custGeom>
          <a:blipFill>
            <a:blip r:embed="rId15"/>
            <a:stretch>
              <a:fillRect/>
            </a:stretch>
          </a:blipFill>
        </p:spPr>
      </p:sp>
      <p:sp>
        <p:nvSpPr>
          <p:cNvPr id="15" name="Freeform 19">
            <a:extLst>
              <a:ext uri="{FF2B5EF4-FFF2-40B4-BE49-F238E27FC236}">
                <a16:creationId xmlns:a16="http://schemas.microsoft.com/office/drawing/2014/main" id="{BFD1B70A-9670-8E0B-FD17-7E5CFCC3A805}"/>
              </a:ext>
            </a:extLst>
          </p:cNvPr>
          <p:cNvSpPr/>
          <p:nvPr/>
        </p:nvSpPr>
        <p:spPr>
          <a:xfrm rot="3675928">
            <a:off x="5580908" y="1591744"/>
            <a:ext cx="397987" cy="167652"/>
          </a:xfrm>
          <a:custGeom>
            <a:avLst/>
            <a:gdLst/>
            <a:ahLst/>
            <a:cxnLst/>
            <a:rect l="l" t="t" r="r" b="b"/>
            <a:pathLst>
              <a:path w="753868" h="317567">
                <a:moveTo>
                  <a:pt x="0" y="0"/>
                </a:moveTo>
                <a:lnTo>
                  <a:pt x="753868" y="0"/>
                </a:lnTo>
                <a:lnTo>
                  <a:pt x="753868" y="317567"/>
                </a:lnTo>
                <a:lnTo>
                  <a:pt x="0" y="317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20">
            <a:extLst>
              <a:ext uri="{FF2B5EF4-FFF2-40B4-BE49-F238E27FC236}">
                <a16:creationId xmlns:a16="http://schemas.microsoft.com/office/drawing/2014/main" id="{1DA5072A-0D23-5DA1-0281-5E2025B3CA7E}"/>
              </a:ext>
            </a:extLst>
          </p:cNvPr>
          <p:cNvSpPr/>
          <p:nvPr/>
        </p:nvSpPr>
        <p:spPr>
          <a:xfrm rot="4059210">
            <a:off x="5515951" y="3213675"/>
            <a:ext cx="397987" cy="167652"/>
          </a:xfrm>
          <a:custGeom>
            <a:avLst/>
            <a:gdLst/>
            <a:ahLst/>
            <a:cxnLst/>
            <a:rect l="l" t="t" r="r" b="b"/>
            <a:pathLst>
              <a:path w="753868" h="317567">
                <a:moveTo>
                  <a:pt x="0" y="0"/>
                </a:moveTo>
                <a:lnTo>
                  <a:pt x="753868" y="0"/>
                </a:lnTo>
                <a:lnTo>
                  <a:pt x="753868" y="317568"/>
                </a:lnTo>
                <a:lnTo>
                  <a:pt x="0" y="3175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3787415595"/>
      </p:ext>
    </p:extLst>
  </p:cSld>
  <p:clrMapOvr>
    <a:masterClrMapping/>
  </p:clrMapOvr>
</p:sld>
</file>

<file path=ppt/theme/theme1.xml><?xml version="1.0" encoding="utf-8"?>
<a:theme xmlns:a="http://schemas.openxmlformats.org/drawingml/2006/main" name="Students at Risk of Identity Theft by Slidesgo">
  <a:themeElements>
    <a:clrScheme name="Custom 3">
      <a:dk1>
        <a:srgbClr val="1D2F41"/>
      </a:dk1>
      <a:lt1>
        <a:srgbClr val="FAFAFA"/>
      </a:lt1>
      <a:dk2>
        <a:srgbClr val="E4F1FE"/>
      </a:dk2>
      <a:lt2>
        <a:srgbClr val="9CB2DA"/>
      </a:lt2>
      <a:accent1>
        <a:srgbClr val="4E77C0"/>
      </a:accent1>
      <a:accent2>
        <a:srgbClr val="2C589D"/>
      </a:accent2>
      <a:accent3>
        <a:srgbClr val="F1F7DF"/>
      </a:accent3>
      <a:accent4>
        <a:srgbClr val="F78024"/>
      </a:accent4>
      <a:accent5>
        <a:srgbClr val="D9D9D9"/>
      </a:accent5>
      <a:accent6>
        <a:srgbClr val="B2B8B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{24F01AB9-CB56-074B-A79B-1F2DC3CAB456}tf10001120</Template>
  <TotalTime>4995</TotalTime>
  <Words>1872</Words>
  <Application>Microsoft Macintosh PowerPoint</Application>
  <PresentationFormat>Custom</PresentationFormat>
  <Paragraphs>275</Paragraphs>
  <Slides>55</Slides>
  <Notes>41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IBM Plex Sans SemiBold</vt:lpstr>
      <vt:lpstr>Nunito Light</vt:lpstr>
      <vt:lpstr>Arial</vt:lpstr>
      <vt:lpstr>Arimo</vt:lpstr>
      <vt:lpstr>Times New Roman</vt:lpstr>
      <vt:lpstr>Cambria Math</vt:lpstr>
      <vt:lpstr>Jura Medium</vt:lpstr>
      <vt:lpstr>Arimo Bold</vt:lpstr>
      <vt:lpstr>Monda</vt:lpstr>
      <vt:lpstr>Anaheim</vt:lpstr>
      <vt:lpstr>Students at Risk of Identity Theft by Slidesgo</vt:lpstr>
      <vt:lpstr>PowerPoint Presentation</vt:lpstr>
      <vt:lpstr>PowerPoint Presentation</vt:lpstr>
      <vt:lpstr>Giới thiệu thành viên nhóm 3</vt:lpstr>
      <vt:lpstr>Nội dung chính</vt:lpstr>
      <vt:lpstr>Đặt vấn đề</vt:lpstr>
      <vt:lpstr>Đặt vấn đề</vt:lpstr>
      <vt:lpstr>Giới thiệu  bài toán </vt:lpstr>
      <vt:lpstr>Phát biểu bài toán</vt:lpstr>
      <vt:lpstr>Yêu cầu bài toán</vt:lpstr>
      <vt:lpstr>Mô hình  sử dụng</vt:lpstr>
      <vt:lpstr>Giới thiệu thư viện FastText </vt:lpstr>
      <vt:lpstr>Mô hình từ con (Subword model) </vt:lpstr>
      <vt:lpstr>Cách xây dựng mô hình không gian vector</vt:lpstr>
      <vt:lpstr>Cách xây dựng mô hình không gian vector</vt:lpstr>
      <vt:lpstr>Vector từ</vt:lpstr>
      <vt:lpstr>Giới thiệu LSTM</vt:lpstr>
      <vt:lpstr>Giới thiệu LSTM</vt:lpstr>
      <vt:lpstr>Giới thiệu LSTM</vt:lpstr>
      <vt:lpstr>Xây dựng  mô hình</vt:lpstr>
      <vt:lpstr>Dữ liệu huấn luyện</vt:lpstr>
      <vt:lpstr>Dữ liệu huấn luyện</vt:lpstr>
      <vt:lpstr>Dữ liệu huấn luyện</vt:lpstr>
      <vt:lpstr>Dữ liệu huấn luyện</vt:lpstr>
      <vt:lpstr>Áp dụng FastText vào bài toán </vt:lpstr>
      <vt:lpstr>Áp dụng FastText vào bài toán </vt:lpstr>
      <vt:lpstr>Áp dung LSTM vào bài toán </vt:lpstr>
      <vt:lpstr>Áp dung LSTM vào bài toán </vt:lpstr>
      <vt:lpstr>Áp dụng LSTM vào bài toán </vt:lpstr>
      <vt:lpstr>Áp dụng LSTM vào bài toán </vt:lpstr>
      <vt:lpstr>Áp dụng LSTM vào bài toán </vt:lpstr>
      <vt:lpstr>Kết quả mô hình đạt được </vt:lpstr>
      <vt:lpstr>Kết quả mô hình đạt được </vt:lpstr>
      <vt:lpstr>Triển khai ứng dụng</vt:lpstr>
      <vt:lpstr>Xây dựng API</vt:lpstr>
      <vt:lpstr>Xây dựng Chrome extension</vt:lpstr>
      <vt:lpstr>Kết luận</vt:lpstr>
      <vt:lpstr>Kết quả đạt được</vt:lpstr>
      <vt:lpstr>PowerPoint Presentation</vt:lpstr>
      <vt:lpstr>Demo</vt:lpstr>
      <vt:lpstr>Demo video</vt:lpstr>
      <vt:lpstr>PowerPoint Presentation</vt:lpstr>
      <vt:lpstr>Phụ lục</vt:lpstr>
      <vt:lpstr>Thuận lợi và khó khăn</vt:lpstr>
      <vt:lpstr>Hướng phát triển</vt:lpstr>
      <vt:lpstr>Mô hình CBOW</vt:lpstr>
      <vt:lpstr>Tính điểm của từ</vt:lpstr>
      <vt:lpstr>Hàm hash</vt:lpstr>
      <vt:lpstr>Chọn số unit cho LSTM</vt:lpstr>
      <vt:lpstr>EDA </vt:lpstr>
      <vt:lpstr>EDA </vt:lpstr>
      <vt:lpstr>EDA </vt:lpstr>
      <vt:lpstr>EDA </vt:lpstr>
      <vt:lpstr>EDA </vt:lpstr>
      <vt:lpstr>LSTM so sánh với RNN</vt:lpstr>
      <vt:lpstr>Multiclass vs Multilabel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Linh Dinh</cp:lastModifiedBy>
  <cp:revision>60</cp:revision>
  <cp:lastPrinted>2023-08-25T17:21:53Z</cp:lastPrinted>
  <dcterms:modified xsi:type="dcterms:W3CDTF">2023-09-07T09:21:05Z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2023-08-25T14:51:06Z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2d794462-9dad-4bae-b159-b4ea698935ea</vt:lpwstr>
  </property>
  <property fmtid="{D5CDD505-2E9C-101B-9397-08002B2CF9AE}" pid="7" name="MSIP_Label_defa4170-0d19-0005-0004-bc88714345d2_ActionId">
    <vt:lpwstr>8942326d-90a9-4890-868f-d0056e04b711</vt:lpwstr>
  </property>
  <property fmtid="{D5CDD505-2E9C-101B-9397-08002B2CF9AE}" pid="8" name="MSIP_Label_defa4170-0d19-0005-0004-bc88714345d2_ContentBits">
    <vt:lpwstr>0</vt:lpwstr>
  </property>
</Properties>
</file>